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58" r:id="rId6"/>
    <p:sldId id="260" r:id="rId7"/>
    <p:sldId id="261" r:id="rId8"/>
    <p:sldId id="266" r:id="rId9"/>
    <p:sldId id="280" r:id="rId10"/>
    <p:sldId id="259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1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Za-grafove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Za-grafo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Za-grafov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Za-grafov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wnloads\Za-grafov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Učenička</c:v>
                </c:pt>
                <c:pt idx="1">
                  <c:v>Učiteljska</c:v>
                </c:pt>
                <c:pt idx="2">
                  <c:v>Referentna</c:v>
                </c:pt>
                <c:pt idx="3">
                  <c:v>Multimedijska</c:v>
                </c:pt>
                <c:pt idx="4">
                  <c:v>Časopisi</c:v>
                </c:pt>
                <c:pt idx="5">
                  <c:v>Stripovi</c:v>
                </c:pt>
                <c:pt idx="6">
                  <c:v>EU</c:v>
                </c:pt>
                <c:pt idx="7">
                  <c:v>Ljudska prava</c:v>
                </c:pt>
              </c:strCache>
            </c:strRef>
          </c:cat>
          <c:val>
            <c:numRef>
              <c:f>List1!$D$2:$D$9</c:f>
              <c:numCache>
                <c:formatCode>0.00%</c:formatCode>
                <c:ptCount val="8"/>
                <c:pt idx="0">
                  <c:v>0.71299999999999997</c:v>
                </c:pt>
                <c:pt idx="1">
                  <c:v>0.122</c:v>
                </c:pt>
                <c:pt idx="2">
                  <c:v>0.114</c:v>
                </c:pt>
                <c:pt idx="3">
                  <c:v>3.5499999999999997E-2</c:v>
                </c:pt>
                <c:pt idx="4" formatCode="0%">
                  <c:v>6.6E-3</c:v>
                </c:pt>
                <c:pt idx="5">
                  <c:v>4.5999999999999999E-3</c:v>
                </c:pt>
                <c:pt idx="6">
                  <c:v>2E-3</c:v>
                </c:pt>
                <c:pt idx="7">
                  <c:v>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7199744"/>
        <c:axId val="67202432"/>
        <c:axId val="0"/>
      </c:bar3DChart>
      <c:catAx>
        <c:axId val="6719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67202432"/>
        <c:crosses val="autoZero"/>
        <c:auto val="1"/>
        <c:lblAlgn val="ctr"/>
        <c:lblOffset val="100"/>
        <c:noMultiLvlLbl val="0"/>
      </c:catAx>
      <c:valAx>
        <c:axId val="6720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67199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5927220829359607E-3"/>
                  <c:y val="-3.301063158275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70888331743844E-3"/>
                  <c:y val="-4.316774899283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741776663487687E-3"/>
                  <c:y val="-3.301063158275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556332497615768E-3"/>
                  <c:y val="-1.2696396762598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'[Za-grafove.xlsx]Učenička Domin'!$C$1002:$C$1006</c:f>
              <c:strCache>
                <c:ptCount val="5"/>
                <c:pt idx="0">
                  <c:v>1949. - 1960.</c:v>
                </c:pt>
                <c:pt idx="1">
                  <c:v>1961. - 1980.</c:v>
                </c:pt>
                <c:pt idx="2">
                  <c:v>1981. - 2000.</c:v>
                </c:pt>
                <c:pt idx="3">
                  <c:v>2001. - 2013.</c:v>
                </c:pt>
                <c:pt idx="4">
                  <c:v>s.a.</c:v>
                </c:pt>
              </c:strCache>
            </c:strRef>
          </c:cat>
          <c:val>
            <c:numRef>
              <c:f>'[Za-grafove.xlsx]Učenička Domin'!$E$1002:$E$1006</c:f>
              <c:numCache>
                <c:formatCode>0.00%</c:formatCode>
                <c:ptCount val="5"/>
                <c:pt idx="0">
                  <c:v>1.3100000000000001E-2</c:v>
                </c:pt>
                <c:pt idx="1">
                  <c:v>0.30880000000000002</c:v>
                </c:pt>
                <c:pt idx="2">
                  <c:v>0.37730000000000002</c:v>
                </c:pt>
                <c:pt idx="3">
                  <c:v>0.28770000000000001</c:v>
                </c:pt>
                <c:pt idx="4">
                  <c:v>1.3100000000000001E-2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3746688"/>
        <c:axId val="73764864"/>
        <c:axId val="0"/>
      </c:bar3DChart>
      <c:catAx>
        <c:axId val="737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3764864"/>
        <c:crosses val="autoZero"/>
        <c:auto val="1"/>
        <c:lblAlgn val="ctr"/>
        <c:lblOffset val="100"/>
        <c:noMultiLvlLbl val="0"/>
      </c:catAx>
      <c:valAx>
        <c:axId val="7376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374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44535214741685E-2"/>
                  <c:y val="-3.14082301357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80669018427106E-3"/>
                  <c:y val="-2.899221243301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80669018427106E-3"/>
                  <c:y val="-2.899221243301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80669018427106E-3"/>
                  <c:y val="-1.69121239192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'[Za-grafove.xlsx]Učiteljska'!$C$336:$C$339</c:f>
              <c:strCache>
                <c:ptCount val="4"/>
                <c:pt idx="0">
                  <c:v>1947. - 1960.</c:v>
                </c:pt>
                <c:pt idx="1">
                  <c:v>1961. - 1980.</c:v>
                </c:pt>
                <c:pt idx="2">
                  <c:v>1981. - 2000.</c:v>
                </c:pt>
                <c:pt idx="3">
                  <c:v>2001. - 2014.</c:v>
                </c:pt>
              </c:strCache>
            </c:strRef>
          </c:cat>
          <c:val>
            <c:numRef>
              <c:f>'[Za-grafove.xlsx]Učiteljska'!$E$336:$E$339</c:f>
              <c:numCache>
                <c:formatCode>0.00%</c:formatCode>
                <c:ptCount val="4"/>
                <c:pt idx="0">
                  <c:v>2.1499999999999998E-2</c:v>
                </c:pt>
                <c:pt idx="1">
                  <c:v>0.16619999999999999</c:v>
                </c:pt>
                <c:pt idx="2">
                  <c:v>0.28920000000000001</c:v>
                </c:pt>
                <c:pt idx="3">
                  <c:v>0.52310000000000001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3782400"/>
        <c:axId val="73809920"/>
        <c:axId val="0"/>
      </c:bar3DChart>
      <c:catAx>
        <c:axId val="737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3809920"/>
        <c:crosses val="autoZero"/>
        <c:auto val="1"/>
        <c:lblAlgn val="ctr"/>
        <c:lblOffset val="100"/>
        <c:noMultiLvlLbl val="0"/>
      </c:catAx>
      <c:valAx>
        <c:axId val="7380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3782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'[Za-grafove.xlsx]Referentna'!$C$296:$C$300</c:f>
              <c:strCache>
                <c:ptCount val="5"/>
                <c:pt idx="0">
                  <c:v>1900. - 1960. </c:v>
                </c:pt>
                <c:pt idx="1">
                  <c:v>1961. - 1980.</c:v>
                </c:pt>
                <c:pt idx="2">
                  <c:v>1981. - 2000.</c:v>
                </c:pt>
                <c:pt idx="3">
                  <c:v>2001. - 2013</c:v>
                </c:pt>
                <c:pt idx="4">
                  <c:v>s.a.</c:v>
                </c:pt>
              </c:strCache>
            </c:strRef>
          </c:cat>
          <c:val>
            <c:numRef>
              <c:f>'[Za-grafove.xlsx]Referentna'!$E$296:$E$300</c:f>
              <c:numCache>
                <c:formatCode>0.00%</c:formatCode>
                <c:ptCount val="5"/>
                <c:pt idx="0">
                  <c:v>7.0000000000000001E-3</c:v>
                </c:pt>
                <c:pt idx="1">
                  <c:v>4.8800000000000003E-2</c:v>
                </c:pt>
                <c:pt idx="2">
                  <c:v>0.48080000000000001</c:v>
                </c:pt>
                <c:pt idx="3">
                  <c:v>0.439</c:v>
                </c:pt>
                <c:pt idx="4">
                  <c:v>2.4400000000000002E-2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122752"/>
        <c:axId val="74129792"/>
        <c:axId val="0"/>
      </c:bar3DChart>
      <c:catAx>
        <c:axId val="7412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4129792"/>
        <c:crosses val="autoZero"/>
        <c:auto val="1"/>
        <c:lblAlgn val="ctr"/>
        <c:lblOffset val="100"/>
        <c:noMultiLvlLbl val="0"/>
      </c:catAx>
      <c:valAx>
        <c:axId val="741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4122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43545468597979E-3"/>
                  <c:y val="-2.554304102976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43545468597979E-3"/>
                  <c:y val="-2.554304102976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809734513274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87090937195958E-3"/>
                  <c:y val="-2.0434432823813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'[Za-grafove.xlsx]Multimedija'!$C$132:$C$135</c:f>
              <c:strCache>
                <c:ptCount val="4"/>
                <c:pt idx="0">
                  <c:v>1960. - 1980.</c:v>
                </c:pt>
                <c:pt idx="1">
                  <c:v>1981. - 2000.</c:v>
                </c:pt>
                <c:pt idx="2">
                  <c:v>2001. - 2011.</c:v>
                </c:pt>
                <c:pt idx="3">
                  <c:v>s.a.</c:v>
                </c:pt>
              </c:strCache>
            </c:strRef>
          </c:cat>
          <c:val>
            <c:numRef>
              <c:f>'[Za-grafove.xlsx]Multimedija'!$E$132:$E$135</c:f>
              <c:numCache>
                <c:formatCode>0.00%</c:formatCode>
                <c:ptCount val="4"/>
                <c:pt idx="0">
                  <c:v>6.5600000000000006E-2</c:v>
                </c:pt>
                <c:pt idx="1">
                  <c:v>3.2800000000000003E-2</c:v>
                </c:pt>
                <c:pt idx="2">
                  <c:v>0.377</c:v>
                </c:pt>
                <c:pt idx="3">
                  <c:v>0.52459999999999996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164480"/>
        <c:axId val="74167424"/>
        <c:axId val="0"/>
      </c:bar3DChart>
      <c:catAx>
        <c:axId val="741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4167424"/>
        <c:crosses val="autoZero"/>
        <c:auto val="1"/>
        <c:lblAlgn val="ctr"/>
        <c:lblOffset val="100"/>
        <c:noMultiLvlLbl val="0"/>
      </c:catAx>
      <c:valAx>
        <c:axId val="7416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74164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sr-Latn-R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86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3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46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26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7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2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32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16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81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25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D58D-772E-4F2E-AA4D-5795925BF102}" type="datetimeFigureOut">
              <a:rPr lang="hr-HR" smtClean="0"/>
              <a:t>3.7.2015.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DC41-E3D0-4455-8B0E-05FE24DD2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540568" y="1916832"/>
            <a:ext cx="7772400" cy="1470025"/>
          </a:xfrm>
        </p:spPr>
        <p:txBody>
          <a:bodyPr/>
          <a:lstStyle/>
          <a:p>
            <a:r>
              <a:rPr lang="hr-HR" b="1" dirty="0" smtClean="0"/>
              <a:t>Kvaliteta knjižničnog fonda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6400800" cy="1752600"/>
          </a:xfrm>
        </p:spPr>
        <p:txBody>
          <a:bodyPr/>
          <a:lstStyle/>
          <a:p>
            <a:r>
              <a:rPr lang="hr-HR" b="1" dirty="0" smtClean="0">
                <a:solidFill>
                  <a:schemeClr val="bg1">
                    <a:lumMod val="75000"/>
                  </a:schemeClr>
                </a:solidFill>
              </a:rPr>
              <a:t>Knjižnica OŠ </a:t>
            </a:r>
            <a:r>
              <a:rPr lang="hr-HR" b="1" dirty="0" err="1" smtClean="0">
                <a:solidFill>
                  <a:schemeClr val="bg1">
                    <a:lumMod val="75000"/>
                  </a:schemeClr>
                </a:solidFill>
              </a:rPr>
              <a:t>Čeminac</a:t>
            </a:r>
            <a:endParaRPr lang="hr-H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5102" y="6093295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Ivana </a:t>
            </a:r>
            <a:r>
              <a:rPr lang="hr-HR" dirty="0" err="1" smtClean="0"/>
              <a:t>Nogalo</a:t>
            </a:r>
            <a:endParaRPr lang="hr-HR" dirty="0" smtClean="0"/>
          </a:p>
          <a:p>
            <a:r>
              <a:rPr lang="hr-HR" dirty="0" err="1" smtClean="0"/>
              <a:t>Čeminac</a:t>
            </a:r>
            <a:r>
              <a:rPr lang="hr-HR" dirty="0" smtClean="0"/>
              <a:t>, 3. srpnja 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13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zbirka - lektira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popis obvezne lektire prema Ministarstvu iznosi 276 naslova</a:t>
            </a:r>
          </a:p>
          <a:p>
            <a:r>
              <a:rPr lang="hr-HR" dirty="0" smtClean="0"/>
              <a:t>1207 </a:t>
            </a:r>
            <a:r>
              <a:rPr lang="hr-HR" dirty="0"/>
              <a:t>primjeraka </a:t>
            </a:r>
            <a:r>
              <a:rPr lang="hr-HR" dirty="0" smtClean="0"/>
              <a:t>- 36,7</a:t>
            </a:r>
            <a:r>
              <a:rPr lang="hr-HR" dirty="0"/>
              <a:t>% ukupnog broja primjeraka u </a:t>
            </a:r>
            <a:r>
              <a:rPr lang="hr-HR" dirty="0" smtClean="0"/>
              <a:t>fondu</a:t>
            </a:r>
          </a:p>
          <a:p>
            <a:r>
              <a:rPr lang="hr-HR" dirty="0" smtClean="0"/>
              <a:t>144 naslova -  </a:t>
            </a:r>
            <a:r>
              <a:rPr lang="hr-HR" dirty="0"/>
              <a:t>11,6</a:t>
            </a:r>
            <a:r>
              <a:rPr lang="hr-HR" dirty="0" smtClean="0"/>
              <a:t>% ukupnog broja naslova u fondu; 52,17% popisa Ministarstva</a:t>
            </a:r>
          </a:p>
          <a:p>
            <a:r>
              <a:rPr lang="hr-HR" dirty="0" smtClean="0"/>
              <a:t>Standard za školske knjižnice propisuje 60% knjiga za lektiru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61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865515"/>
          </a:xfrm>
        </p:spPr>
        <p:txBody>
          <a:bodyPr/>
          <a:lstStyle/>
          <a:p>
            <a:r>
              <a:rPr lang="hr-HR" dirty="0" smtClean="0"/>
              <a:t>za optimalan broj primjeraka obvezne lektire se uzima 20% u odnosu na broj učenika</a:t>
            </a:r>
          </a:p>
          <a:p>
            <a:r>
              <a:rPr lang="hr-HR" dirty="0"/>
              <a:t>u</a:t>
            </a:r>
            <a:r>
              <a:rPr lang="hr-HR" dirty="0" smtClean="0"/>
              <a:t> prosjeku je 12,5 učenika u razredu, dakle optimalan broj primjeraka za lektiru je 3</a:t>
            </a:r>
          </a:p>
          <a:p>
            <a:r>
              <a:rPr lang="hr-HR" dirty="0" smtClean="0"/>
              <a:t>17 naslova ne ispunjava uvjet - potvrđuje </a:t>
            </a:r>
            <a:r>
              <a:rPr lang="hr-HR" dirty="0"/>
              <a:t>iskustva ispitanih učenica da sa čitanjem moraju požuriti kako bi svi u razredu stigli </a:t>
            </a:r>
            <a:r>
              <a:rPr lang="hr-HR" dirty="0" smtClean="0"/>
              <a:t>pročitati</a:t>
            </a:r>
          </a:p>
        </p:txBody>
      </p:sp>
    </p:spTree>
    <p:extLst>
      <p:ext uri="{BB962C8B-B14F-4D97-AF65-F5344CB8AC3E}">
        <p14:creationId xmlns:p14="http://schemas.microsoft.com/office/powerpoint/2010/main" val="240160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13305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najposuđivaniji naslov: </a:t>
            </a:r>
            <a:r>
              <a:rPr lang="hr-HR" i="1" dirty="0" smtClean="0"/>
              <a:t>Povjestice </a:t>
            </a:r>
            <a:r>
              <a:rPr lang="hr-HR" dirty="0" smtClean="0"/>
              <a:t>Augusta Šenoe (223 posudbi)</a:t>
            </a:r>
          </a:p>
          <a:p>
            <a:r>
              <a:rPr lang="hr-HR" dirty="0" smtClean="0"/>
              <a:t>najmanji </a:t>
            </a:r>
            <a:r>
              <a:rPr lang="hr-HR" dirty="0"/>
              <a:t>broj </a:t>
            </a:r>
            <a:r>
              <a:rPr lang="hr-HR" dirty="0" smtClean="0"/>
              <a:t>posudbi: </a:t>
            </a:r>
            <a:r>
              <a:rPr lang="hr-HR" i="1" dirty="0" smtClean="0"/>
              <a:t>Ključić </a:t>
            </a:r>
            <a:r>
              <a:rPr lang="hr-HR" i="1" dirty="0"/>
              <a:t>oko vrata</a:t>
            </a:r>
            <a:r>
              <a:rPr lang="hr-HR" dirty="0"/>
              <a:t> autora Nikole Pulića </a:t>
            </a:r>
            <a:endParaRPr lang="hr-HR" dirty="0" smtClean="0"/>
          </a:p>
          <a:p>
            <a:r>
              <a:rPr lang="hr-HR" dirty="0" smtClean="0"/>
              <a:t>prosječan broj posudbi je 71,4</a:t>
            </a:r>
            <a:endParaRPr lang="hr-HR" dirty="0"/>
          </a:p>
          <a:p>
            <a:r>
              <a:rPr lang="hr-HR" dirty="0"/>
              <a:t>s</a:t>
            </a:r>
            <a:r>
              <a:rPr lang="hr-HR" dirty="0" smtClean="0"/>
              <a:t> popisa </a:t>
            </a:r>
            <a:r>
              <a:rPr lang="hr-HR" dirty="0"/>
              <a:t>Ministarstva, </a:t>
            </a:r>
            <a:r>
              <a:rPr lang="hr-HR" dirty="0" err="1"/>
              <a:t>lektirnih</a:t>
            </a:r>
            <a:r>
              <a:rPr lang="hr-HR" dirty="0"/>
              <a:t> naslova koji nikad nisu posuđeni ima 10, što je 6,9% od ukupnog broja </a:t>
            </a:r>
            <a:r>
              <a:rPr lang="hr-HR" dirty="0" err="1"/>
              <a:t>lektirnih</a:t>
            </a:r>
            <a:r>
              <a:rPr lang="hr-HR" dirty="0"/>
              <a:t> naslova u </a:t>
            </a:r>
            <a:r>
              <a:rPr lang="hr-HR" dirty="0" smtClean="0"/>
              <a:t>knjižnici</a:t>
            </a:r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9908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Učiteljska zbirka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420 primjeraka, 322 naslova</a:t>
            </a:r>
            <a:endParaRPr lang="hr-HR" sz="270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160782"/>
              </p:ext>
            </p:extLst>
          </p:nvPr>
        </p:nvGraphicFramePr>
        <p:xfrm>
          <a:off x="1475656" y="2060848"/>
          <a:ext cx="6552727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7668"/>
                <a:gridCol w="1321234"/>
                <a:gridCol w="913825"/>
              </a:tblGrid>
              <a:tr h="947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UDK skupina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Broj naslova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Postotak</a:t>
                      </a:r>
                      <a:endParaRPr lang="hr-H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0 Znanost i znanje.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1 Filozofija.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159.9 Psihologija.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10,8%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 Religija.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FFFF00"/>
                          </a:solidFill>
                          <a:effectLst/>
                        </a:rPr>
                        <a:t>3 Društvene znanosti.</a:t>
                      </a:r>
                      <a:endParaRPr lang="hr-HR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177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54,9%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316 Sociologija.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4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1,2%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343 Kazneno </a:t>
                      </a:r>
                      <a:r>
                        <a:rPr lang="hr-HR" sz="1200" dirty="0" smtClean="0">
                          <a:effectLst/>
                        </a:rPr>
                        <a:t>pravo.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37 Obrazovanje</a:t>
                      </a:r>
                      <a:r>
                        <a:rPr lang="hr-HR" sz="1200" dirty="0" smtClean="0">
                          <a:effectLst/>
                        </a:rPr>
                        <a:t>. Pedagogija.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162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50,3 %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376 Osobe s posebnim potrebama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2,7%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2699792" y="1587818"/>
            <a:ext cx="3372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Podjela zbirke po UDK skupinama.</a:t>
            </a:r>
          </a:p>
        </p:txBody>
      </p:sp>
    </p:spTree>
    <p:extLst>
      <p:ext uri="{BB962C8B-B14F-4D97-AF65-F5344CB8AC3E}">
        <p14:creationId xmlns:p14="http://schemas.microsoft.com/office/powerpoint/2010/main" val="12107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06958"/>
              </p:ext>
            </p:extLst>
          </p:nvPr>
        </p:nvGraphicFramePr>
        <p:xfrm>
          <a:off x="1619672" y="1340768"/>
          <a:ext cx="6333340" cy="4862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3112"/>
                <a:gridCol w="1276999"/>
                <a:gridCol w="883229"/>
              </a:tblGrid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5 Matematika. Prirodne znanosti.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6,5%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51 Matematika.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53 Fizika.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      16,4</a:t>
                      </a:r>
                      <a:r>
                        <a:rPr lang="hr-HR" sz="1200" dirty="0">
                          <a:effectLst/>
                        </a:rPr>
                        <a:t>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54 Kemija.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0,3%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0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6 Primijenjene znanosti. Medicina. Tehnika i tehnologija.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8,3%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62 Tehnika. Tehnologija uopće.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0,6%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613 Higijena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5,2%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7 Umjetnost. Razonoda. Sport.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2,1%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8 Književnost.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7,7%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9 Geografija. Biografija. Povijest.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3,1%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93/94 </a:t>
                      </a:r>
                      <a:r>
                        <a:rPr lang="hr-HR" sz="1200" dirty="0" smtClean="0">
                          <a:effectLst/>
                        </a:rPr>
                        <a:t>Povijest.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3,1%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Ukupno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322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100%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2449272702"/>
              </p:ext>
            </p:extLst>
          </p:nvPr>
        </p:nvGraphicFramePr>
        <p:xfrm>
          <a:off x="755576" y="980728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avokutnik 4"/>
          <p:cNvSpPr/>
          <p:nvPr/>
        </p:nvSpPr>
        <p:spPr>
          <a:xfrm>
            <a:off x="2555776" y="548680"/>
            <a:ext cx="370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Starost učiteljske zbirke u </a:t>
            </a:r>
            <a:r>
              <a:rPr lang="hr-HR" dirty="0" smtClean="0"/>
              <a:t>postotcima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0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sustav </a:t>
            </a:r>
            <a:r>
              <a:rPr lang="hr-HR" dirty="0" err="1" smtClean="0"/>
              <a:t>samozaduživanja</a:t>
            </a:r>
            <a:endParaRPr lang="hr-HR" dirty="0" smtClean="0"/>
          </a:p>
          <a:p>
            <a:r>
              <a:rPr lang="hr-HR" dirty="0" smtClean="0"/>
              <a:t>ukupan </a:t>
            </a:r>
            <a:r>
              <a:rPr lang="hr-HR" dirty="0"/>
              <a:t>broj </a:t>
            </a:r>
            <a:r>
              <a:rPr lang="hr-HR" dirty="0" smtClean="0"/>
              <a:t>posudbi: 77 </a:t>
            </a:r>
            <a:r>
              <a:rPr lang="hr-HR" dirty="0"/>
              <a:t>posudbi, što je 0,18 posudbi po </a:t>
            </a:r>
            <a:r>
              <a:rPr lang="hr-HR" dirty="0" smtClean="0"/>
              <a:t>naslovu</a:t>
            </a:r>
          </a:p>
        </p:txBody>
      </p:sp>
    </p:spTree>
    <p:extLst>
      <p:ext uri="{BB962C8B-B14F-4D97-AF65-F5344CB8AC3E}">
        <p14:creationId xmlns:p14="http://schemas.microsoft.com/office/powerpoint/2010/main" val="23625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Referentna zbirka</a:t>
            </a:r>
            <a:br>
              <a:rPr lang="hr-HR" sz="4000" dirty="0" smtClean="0"/>
            </a:br>
            <a:r>
              <a:rPr lang="hr-HR" sz="2700" dirty="0"/>
              <a:t>391 </a:t>
            </a:r>
            <a:r>
              <a:rPr lang="hr-HR" sz="2700" dirty="0" smtClean="0"/>
              <a:t>primjeraka, </a:t>
            </a:r>
            <a:r>
              <a:rPr lang="hr-HR" sz="2700" dirty="0"/>
              <a:t>287 naslova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69374"/>
              </p:ext>
            </p:extLst>
          </p:nvPr>
        </p:nvGraphicFramePr>
        <p:xfrm>
          <a:off x="1690101" y="2132856"/>
          <a:ext cx="5705107" cy="412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567"/>
                <a:gridCol w="1744494"/>
                <a:gridCol w="2445046"/>
              </a:tblGrid>
              <a:tr h="3400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Oblik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naslova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FF00"/>
                          </a:solidFill>
                          <a:effectLst/>
                        </a:rPr>
                        <a:t>Monografije</a:t>
                      </a:r>
                      <a:endParaRPr lang="hr-HR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20,6 %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Priručnici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25,4%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Ostalo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Rječnici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9,04%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Domovinski rat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6,2%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Enciklopedije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4,8 %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Leksikoni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2,3%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Pravopisi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Atlasi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1,5%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Rekordi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1,7%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287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100%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2380333" y="1556792"/>
            <a:ext cx="4324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Struktura referentne zbirke po broju naslova</a:t>
            </a:r>
          </a:p>
        </p:txBody>
      </p:sp>
    </p:spTree>
    <p:extLst>
      <p:ext uri="{BB962C8B-B14F-4D97-AF65-F5344CB8AC3E}">
        <p14:creationId xmlns:p14="http://schemas.microsoft.com/office/powerpoint/2010/main" val="397834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693457"/>
              </p:ext>
            </p:extLst>
          </p:nvPr>
        </p:nvGraphicFramePr>
        <p:xfrm>
          <a:off x="1773959" y="1196752"/>
          <a:ext cx="5956121" cy="5045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2560"/>
                <a:gridCol w="1332988"/>
                <a:gridCol w="1500573"/>
              </a:tblGrid>
              <a:tr h="384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UDK skupina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naslova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 Znanost i znanje.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 Filozofija. Psihologija.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 Religija.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2,7%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FF00"/>
                          </a:solidFill>
                          <a:effectLst/>
                        </a:rPr>
                        <a:t>3 Društvene znanosti.</a:t>
                      </a:r>
                      <a:endParaRPr lang="hr-HR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27,8%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37 Obrazovanje. Pedagogija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 Matematika. Prirodne znanosti.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3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 Primijenjene znanosti. Medicina. Tehnika i tehnologija.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 Umjetnost. Zabava. Sport.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 Jezici. Lingvistika. Književnost.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22,9%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 Geografija. Biografija. Povijest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11,1%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287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100%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979712" y="72322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Struktura naslova referentne zbirke po UDK skupinama</a:t>
            </a:r>
          </a:p>
        </p:txBody>
      </p:sp>
    </p:spTree>
    <p:extLst>
      <p:ext uri="{BB962C8B-B14F-4D97-AF65-F5344CB8AC3E}">
        <p14:creationId xmlns:p14="http://schemas.microsoft.com/office/powerpoint/2010/main" val="3347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004491734"/>
              </p:ext>
            </p:extLst>
          </p:nvPr>
        </p:nvGraphicFramePr>
        <p:xfrm>
          <a:off x="1115616" y="1052736"/>
          <a:ext cx="7110536" cy="51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avokutnik 4"/>
          <p:cNvSpPr/>
          <p:nvPr/>
        </p:nvSpPr>
        <p:spPr>
          <a:xfrm>
            <a:off x="2771800" y="548680"/>
            <a:ext cx="4008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Starost referentne zbirke u postotcima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6396" y="94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Najstariji primjerak referentne zbirke potiče iz 1900. godine</a:t>
            </a:r>
          </a:p>
        </p:txBody>
      </p:sp>
    </p:spTree>
    <p:extLst>
      <p:ext uri="{BB962C8B-B14F-4D97-AF65-F5344CB8AC3E}">
        <p14:creationId xmlns:p14="http://schemas.microsoft.com/office/powerpoint/2010/main" val="31774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i hipoteze istraživanja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CILJ: utvrditi </a:t>
            </a:r>
            <a:r>
              <a:rPr lang="hr-HR" dirty="0"/>
              <a:t>kvalitetu knjižničnog fonda Osnovne škole </a:t>
            </a:r>
            <a:r>
              <a:rPr lang="hr-HR" dirty="0" err="1"/>
              <a:t>Čeminac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HIPOTEZE: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fond zadovoljava potrebe učenika i nastavnika, 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fond ima dovoljno primjeraka za svoje korisnike, odnosno zadovoljava propise Standarda za rad knjižnica, 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korisnici nemaju problema u pristupu građi.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94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pravilu se ne posuđuje, osim nekoliko izdanja National </a:t>
            </a:r>
            <a:r>
              <a:rPr lang="hr-HR" dirty="0" err="1" smtClean="0"/>
              <a:t>Geographic</a:t>
            </a:r>
            <a:r>
              <a:rPr lang="hr-HR" dirty="0" smtClean="0"/>
              <a:t> enciklopedija za djecu </a:t>
            </a:r>
            <a:r>
              <a:rPr lang="hr-HR" dirty="0" smtClean="0"/>
              <a:t>i zbirki zagonetki </a:t>
            </a:r>
            <a:r>
              <a:rPr lang="hr-HR" i="1" dirty="0" smtClean="0"/>
              <a:t>Mudra sova </a:t>
            </a:r>
            <a:r>
              <a:rPr lang="hr-HR" dirty="0" smtClean="0"/>
              <a:t>za djecu</a:t>
            </a:r>
            <a:endParaRPr lang="hr-HR" i="1" dirty="0" smtClean="0"/>
          </a:p>
          <a:p>
            <a:r>
              <a:rPr lang="hr-HR" dirty="0" err="1" smtClean="0"/>
              <a:t>Guinnessove</a:t>
            </a:r>
            <a:r>
              <a:rPr lang="hr-HR" dirty="0" smtClean="0"/>
              <a:t> knjige rekorda vrlo popularne među nižim razredima, smiju se iznositi samo u učionice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3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hr-HR" dirty="0" smtClean="0"/>
              <a:t>Zbirka multimedije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1352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122 jedinice građe</a:t>
            </a:r>
          </a:p>
          <a:p>
            <a:r>
              <a:rPr lang="hr-HR" sz="2400" dirty="0" smtClean="0"/>
              <a:t>u prosjeku 0,7 </a:t>
            </a:r>
            <a:r>
              <a:rPr lang="hr-HR" sz="2400" dirty="0"/>
              <a:t>jedinica po učeniku i učitelju odnosno stručnom </a:t>
            </a:r>
            <a:r>
              <a:rPr lang="hr-HR" sz="2400" dirty="0" smtClean="0"/>
              <a:t>suradniku</a:t>
            </a:r>
          </a:p>
          <a:p>
            <a:r>
              <a:rPr lang="hr-HR" sz="2400" dirty="0" smtClean="0"/>
              <a:t>zadovoljava </a:t>
            </a:r>
            <a:r>
              <a:rPr lang="hr-HR" sz="2400" dirty="0"/>
              <a:t>uvjete koje propisuje Standard za školske knjižnice (</a:t>
            </a:r>
            <a:r>
              <a:rPr lang="hr-HR" sz="2400" dirty="0" smtClean="0"/>
              <a:t>0,5 </a:t>
            </a:r>
            <a:r>
              <a:rPr lang="hr-HR" sz="2400" dirty="0"/>
              <a:t>jedinica po učeniku odnosno učitelju i stručnom </a:t>
            </a:r>
            <a:r>
              <a:rPr lang="hr-HR" sz="2400" dirty="0" smtClean="0"/>
              <a:t>suradniku)</a:t>
            </a:r>
          </a:p>
          <a:p>
            <a:endParaRPr lang="hr-HR" sz="2800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704914"/>
              </p:ext>
            </p:extLst>
          </p:nvPr>
        </p:nvGraphicFramePr>
        <p:xfrm>
          <a:off x="1187624" y="4005064"/>
          <a:ext cx="6466086" cy="2349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362"/>
                <a:gridCol w="2155362"/>
                <a:gridCol w="2155362"/>
              </a:tblGrid>
              <a:tr h="480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Oblik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jedinica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FF00"/>
                          </a:solidFill>
                          <a:effectLst/>
                        </a:rPr>
                        <a:t>Videokaseta</a:t>
                      </a:r>
                      <a:endParaRPr lang="hr-HR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59,0%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DVD/ROM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39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31,9%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CD/ROM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100%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2442429" y="3633232"/>
            <a:ext cx="432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Struktura multimedijske zbirke prema obliku</a:t>
            </a:r>
          </a:p>
        </p:txBody>
      </p:sp>
    </p:spTree>
    <p:extLst>
      <p:ext uri="{BB962C8B-B14F-4D97-AF65-F5344CB8AC3E}">
        <p14:creationId xmlns:p14="http://schemas.microsoft.com/office/powerpoint/2010/main" val="25941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06228"/>
              </p:ext>
            </p:extLst>
          </p:nvPr>
        </p:nvGraphicFramePr>
        <p:xfrm>
          <a:off x="1475656" y="629980"/>
          <a:ext cx="6172144" cy="5646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813"/>
                <a:gridCol w="1381333"/>
                <a:gridCol w="1554998"/>
              </a:tblGrid>
              <a:tr h="400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UDK skupina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jedinica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 Znanost i znanje.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4,9%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 Filozofija. Psihologija.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1,6%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 Religija.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1,6%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 Društvene znanosti.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3,3%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FF00"/>
                          </a:solidFill>
                          <a:effectLst/>
                        </a:rPr>
                        <a:t>5 Matematika. Prirodne znanosti</a:t>
                      </a:r>
                      <a:endParaRPr lang="hr-HR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34,4%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6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 Primijenjene znanosti. Medicina. Tehnika i tehnologija.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 Umjetnost. Zabava. Sport.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3,3%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 Jezici. Lingvistika. Književnost.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3,3%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 Geografija. Biografija. Povijest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4,9%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 multimedija za djecu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27,0%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 multimedija za omladinu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9,8%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100%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835696" y="260648"/>
            <a:ext cx="567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Struktura multimedijske zbirke prema UDK skupinama</a:t>
            </a:r>
          </a:p>
        </p:txBody>
      </p:sp>
    </p:spTree>
    <p:extLst>
      <p:ext uri="{BB962C8B-B14F-4D97-AF65-F5344CB8AC3E}">
        <p14:creationId xmlns:p14="http://schemas.microsoft.com/office/powerpoint/2010/main" val="9545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536355" y="548680"/>
            <a:ext cx="409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Starost multimedijske zbirke u postotcima</a:t>
            </a:r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1718953687"/>
              </p:ext>
            </p:extLst>
          </p:nvPr>
        </p:nvGraphicFramePr>
        <p:xfrm>
          <a:off x="1065312" y="1124744"/>
          <a:ext cx="7038528" cy="4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9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Prostor knjižnice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pokriva površinu od 32,26m</a:t>
            </a:r>
            <a:r>
              <a:rPr lang="hr-HR" baseline="30000" dirty="0" smtClean="0"/>
              <a:t>2</a:t>
            </a:r>
            <a:endParaRPr lang="hr-HR" dirty="0" smtClean="0"/>
          </a:p>
          <a:p>
            <a:r>
              <a:rPr lang="hr-HR" dirty="0" smtClean="0"/>
              <a:t>neadekvatan, ne zadovoljava Standard (knjižnica ne može biti manja od 60m2)</a:t>
            </a:r>
          </a:p>
          <a:p>
            <a:r>
              <a:rPr lang="hr-HR" dirty="0" smtClean="0"/>
              <a:t>potvrđuju i ispitane učenice – postoji strah od rušenja polica i knjiga, obje ispitane učenice bi voljele da je prostor veći (i veseliji) i da su police niže </a:t>
            </a:r>
          </a:p>
        </p:txBody>
      </p:sp>
    </p:spTree>
    <p:extLst>
      <p:ext uri="{BB962C8B-B14F-4D97-AF65-F5344CB8AC3E}">
        <p14:creationId xmlns:p14="http://schemas.microsoft.com/office/powerpoint/2010/main" val="427463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392488"/>
          </a:xfrm>
        </p:spPr>
        <p:txBody>
          <a:bodyPr>
            <a:normAutofit/>
          </a:bodyPr>
          <a:lstStyle/>
          <a:p>
            <a:r>
              <a:rPr lang="hr-HR" dirty="0" smtClean="0"/>
              <a:t>H1: fond zadovoljava potrebe učenika i nastavnika - odbijena</a:t>
            </a:r>
          </a:p>
          <a:p>
            <a:pPr lvl="0"/>
            <a:r>
              <a:rPr lang="hr-HR" dirty="0" smtClean="0"/>
              <a:t>H2: fond ima dovoljno primjeraka za svoje korisnike, odnosno zadovoljava propise Standarda za rad knjižnica – djelomično prihvaćena</a:t>
            </a:r>
          </a:p>
          <a:p>
            <a:pPr lvl="0"/>
            <a:r>
              <a:rPr lang="hr-HR" dirty="0" smtClean="0"/>
              <a:t>H3: korisnici nemaju problema u pristupu građi - odbijena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/>
              <a:t>Zaključno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1272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1143000"/>
          </a:xfrm>
        </p:spPr>
        <p:txBody>
          <a:bodyPr/>
          <a:lstStyle/>
          <a:p>
            <a:r>
              <a:rPr lang="hr-HR" dirty="0" smtClean="0"/>
              <a:t>Smjernice za poboljšanje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217443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nabavljanje recentnih i popularnih književna djela za mlade</a:t>
            </a:r>
          </a:p>
          <a:p>
            <a:r>
              <a:rPr lang="hr-HR" dirty="0" smtClean="0"/>
              <a:t>nabavljanje recentnih djela za nastavnike</a:t>
            </a:r>
          </a:p>
          <a:p>
            <a:r>
              <a:rPr lang="hr-HR" dirty="0" smtClean="0"/>
              <a:t>pretplata na popularne časopise za mlade</a:t>
            </a:r>
          </a:p>
          <a:p>
            <a:r>
              <a:rPr lang="hr-HR" dirty="0" smtClean="0"/>
              <a:t>preraspodjela prostora</a:t>
            </a:r>
          </a:p>
          <a:p>
            <a:r>
              <a:rPr lang="hr-HR" dirty="0" smtClean="0"/>
              <a:t>prikupljanje građe </a:t>
            </a:r>
            <a:r>
              <a:rPr lang="hr-HR" dirty="0"/>
              <a:t>o filmu, kazalištu, </a:t>
            </a:r>
            <a:r>
              <a:rPr lang="hr-HR" dirty="0" smtClean="0"/>
              <a:t>stripu</a:t>
            </a:r>
          </a:p>
          <a:p>
            <a:r>
              <a:rPr lang="hr-HR" dirty="0" smtClean="0"/>
              <a:t>izgrađivanje zbirki </a:t>
            </a:r>
            <a:r>
              <a:rPr lang="hr-HR" dirty="0"/>
              <a:t>antologijskih filmova, serija i emisija za djecu i mlade, </a:t>
            </a:r>
            <a:r>
              <a:rPr lang="hr-HR" dirty="0" smtClean="0"/>
              <a:t>zvučnih čitanki </a:t>
            </a:r>
            <a:r>
              <a:rPr lang="hr-HR" dirty="0"/>
              <a:t>i </a:t>
            </a:r>
            <a:r>
              <a:rPr lang="hr-HR" dirty="0" smtClean="0"/>
              <a:t>zapisa </a:t>
            </a:r>
            <a:r>
              <a:rPr lang="hr-HR" dirty="0"/>
              <a:t>različitih </a:t>
            </a:r>
            <a:r>
              <a:rPr lang="hr-HR" dirty="0" smtClean="0"/>
              <a:t>vrsta</a:t>
            </a:r>
            <a:endParaRPr lang="hr-HR" dirty="0"/>
          </a:p>
          <a:p>
            <a:r>
              <a:rPr lang="hr-HR" dirty="0" smtClean="0"/>
              <a:t>izgrađivanje zbirki plakata </a:t>
            </a:r>
            <a:r>
              <a:rPr lang="hr-HR" dirty="0"/>
              <a:t>i </a:t>
            </a:r>
            <a:r>
              <a:rPr lang="hr-HR" dirty="0" err="1" smtClean="0"/>
              <a:t>postera</a:t>
            </a:r>
            <a:r>
              <a:rPr lang="hr-HR" dirty="0" smtClean="0"/>
              <a:t> </a:t>
            </a:r>
            <a:r>
              <a:rPr lang="hr-HR" dirty="0"/>
              <a:t>iz različitih područja</a:t>
            </a:r>
            <a:endParaRPr lang="hr-HR" dirty="0" smtClean="0"/>
          </a:p>
          <a:p>
            <a:r>
              <a:rPr lang="hr-HR" dirty="0" smtClean="0"/>
              <a:t>organizacija događanja </a:t>
            </a:r>
            <a:r>
              <a:rPr lang="hr-HR" dirty="0"/>
              <a:t>poput radionica, igraonica, čitanja, predstavljanja, druženja uz knjigu i filmove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0483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40568" y="2564904"/>
            <a:ext cx="8229600" cy="1143000"/>
          </a:xfrm>
        </p:spPr>
        <p:txBody>
          <a:bodyPr/>
          <a:lstStyle/>
          <a:p>
            <a:r>
              <a:rPr lang="hr-HR" b="1" dirty="0" smtClean="0"/>
              <a:t>Hvala na pozornosti!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0158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Metodologija i uzorak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2453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kombinacija kvantitativnih </a:t>
            </a:r>
            <a:r>
              <a:rPr lang="hr-HR" dirty="0"/>
              <a:t>i </a:t>
            </a:r>
            <a:r>
              <a:rPr lang="hr-HR" dirty="0" smtClean="0"/>
              <a:t>kvalitativnih metoda</a:t>
            </a:r>
          </a:p>
          <a:p>
            <a:r>
              <a:rPr lang="hr-HR" dirty="0" smtClean="0"/>
              <a:t>metoda </a:t>
            </a:r>
            <a:r>
              <a:rPr lang="hr-HR" dirty="0"/>
              <a:t>uspoređivanja fonda sa </a:t>
            </a:r>
            <a:r>
              <a:rPr lang="hr-HR" dirty="0" smtClean="0"/>
              <a:t>standardima</a:t>
            </a:r>
          </a:p>
          <a:p>
            <a:r>
              <a:rPr lang="hr-HR" dirty="0" smtClean="0"/>
              <a:t> </a:t>
            </a:r>
            <a:r>
              <a:rPr lang="hr-HR" dirty="0"/>
              <a:t>uspoređivanja fonda s bibliografijama (Popis lektire Ministarstva znanosti, obrazovanja i športa) </a:t>
            </a:r>
          </a:p>
          <a:p>
            <a:r>
              <a:rPr lang="hr-HR" dirty="0" smtClean="0"/>
              <a:t>metoda </a:t>
            </a:r>
            <a:r>
              <a:rPr lang="hr-HR" dirty="0"/>
              <a:t>mišljenja </a:t>
            </a:r>
            <a:r>
              <a:rPr lang="hr-HR" dirty="0" smtClean="0"/>
              <a:t>stručnjaka – intervju s knjižničarom</a:t>
            </a:r>
          </a:p>
          <a:p>
            <a:r>
              <a:rPr lang="hr-HR" dirty="0" smtClean="0"/>
              <a:t>metoda </a:t>
            </a:r>
            <a:r>
              <a:rPr lang="hr-HR" dirty="0"/>
              <a:t>cirkulacije građe </a:t>
            </a:r>
            <a:endParaRPr lang="hr-HR" dirty="0" smtClean="0"/>
          </a:p>
          <a:p>
            <a:r>
              <a:rPr lang="hr-HR" dirty="0"/>
              <a:t>m</a:t>
            </a:r>
            <a:r>
              <a:rPr lang="hr-HR" dirty="0" smtClean="0"/>
              <a:t>išljenje </a:t>
            </a:r>
            <a:r>
              <a:rPr lang="hr-HR" dirty="0"/>
              <a:t>odnosno zadovoljstvo </a:t>
            </a:r>
            <a:r>
              <a:rPr lang="hr-HR" dirty="0" smtClean="0"/>
              <a:t>korisnika – intervju s učenicima i nastavnicom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00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136904" cy="952872"/>
          </a:xfrm>
        </p:spPr>
        <p:txBody>
          <a:bodyPr/>
          <a:lstStyle/>
          <a:p>
            <a:r>
              <a:rPr lang="hr-HR" dirty="0" smtClean="0"/>
              <a:t>Knjižnični fond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40060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u</a:t>
            </a:r>
            <a:r>
              <a:rPr lang="hr-HR" dirty="0" smtClean="0"/>
              <a:t>kupno 3435 primjerka građe; </a:t>
            </a:r>
            <a:r>
              <a:rPr lang="hr-HR" dirty="0"/>
              <a:t>1386 </a:t>
            </a:r>
            <a:r>
              <a:rPr lang="hr-HR" dirty="0" smtClean="0"/>
              <a:t>naslova</a:t>
            </a:r>
          </a:p>
          <a:p>
            <a:r>
              <a:rPr lang="hr-HR" dirty="0" smtClean="0"/>
              <a:t>u Kozarcu 83 primjerka; </a:t>
            </a:r>
            <a:r>
              <a:rPr lang="hr-HR" dirty="0"/>
              <a:t>26 naslova </a:t>
            </a:r>
            <a:r>
              <a:rPr lang="hr-HR" dirty="0" smtClean="0"/>
              <a:t>(2,5</a:t>
            </a:r>
            <a:r>
              <a:rPr lang="hr-HR" dirty="0"/>
              <a:t>% primjeraka i 2% naslova od cjelokupne </a:t>
            </a:r>
            <a:r>
              <a:rPr lang="hr-HR" dirty="0" smtClean="0"/>
              <a:t>zbirke)</a:t>
            </a:r>
            <a:endParaRPr lang="hr-HR" dirty="0" smtClean="0"/>
          </a:p>
          <a:p>
            <a:r>
              <a:rPr lang="hr-HR" dirty="0" smtClean="0"/>
              <a:t>knjižnični fond knjižnice OŠ </a:t>
            </a:r>
            <a:r>
              <a:rPr lang="hr-HR" dirty="0" err="1" smtClean="0"/>
              <a:t>Čeminac</a:t>
            </a:r>
            <a:r>
              <a:rPr lang="hr-HR" dirty="0" smtClean="0"/>
              <a:t> se sastoji od  8 zbirki: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u</a:t>
            </a:r>
            <a:r>
              <a:rPr lang="hr-HR" dirty="0" smtClean="0"/>
              <a:t>čiteljska zbirka: 420 primjeraka, 322 naslova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u</a:t>
            </a:r>
            <a:r>
              <a:rPr lang="hr-HR" dirty="0" smtClean="0"/>
              <a:t>čenička zbirka: 2449 primjerka, 615 naslova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r</a:t>
            </a:r>
            <a:r>
              <a:rPr lang="hr-HR" dirty="0" smtClean="0"/>
              <a:t>eferentna zbirka: 391 primjerak, 387 naslova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zbirka multimedije: 122 jedinice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zbirka Europske Unije: 7 primjeraka, 7 naslova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zbirka Ljudska prava: 7 primjeraka, 7 naslova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zbirka stripova: 16 primjerka, 3 naslova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zbirka časopisa: 23 naslova</a:t>
            </a:r>
          </a:p>
        </p:txBody>
      </p:sp>
    </p:spTree>
    <p:extLst>
      <p:ext uri="{BB962C8B-B14F-4D97-AF65-F5344CB8AC3E}">
        <p14:creationId xmlns:p14="http://schemas.microsoft.com/office/powerpoint/2010/main" val="4140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260648"/>
            <a:ext cx="756084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	Grafički </a:t>
            </a:r>
            <a:r>
              <a:rPr lang="hr-HR" sz="2800" dirty="0"/>
              <a:t>prikaz sastava knjižničnog </a:t>
            </a:r>
            <a:r>
              <a:rPr lang="hr-HR" sz="2800" dirty="0" smtClean="0"/>
              <a:t>fonda</a:t>
            </a:r>
          </a:p>
          <a:p>
            <a:endParaRPr lang="hr-HR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200887"/>
              </p:ext>
            </p:extLst>
          </p:nvPr>
        </p:nvGraphicFramePr>
        <p:xfrm>
          <a:off x="827584" y="1052736"/>
          <a:ext cx="7848872" cy="51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3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597440"/>
              </p:ext>
            </p:extLst>
          </p:nvPr>
        </p:nvGraphicFramePr>
        <p:xfrm>
          <a:off x="323528" y="2852936"/>
          <a:ext cx="8568954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493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UDK skupina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naslova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D dječja literatura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255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41,4%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FF00"/>
                          </a:solidFill>
                          <a:effectLst/>
                        </a:rPr>
                        <a:t>O omladinska literatura</a:t>
                      </a:r>
                      <a:endParaRPr lang="hr-HR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283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46,0%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 slikovnice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57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9,2 %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  igrokazi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2,4%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 narodna književnost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0,8%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615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100%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539552" y="466552"/>
            <a:ext cx="8136904" cy="95287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r-HR" sz="3600" dirty="0" smtClean="0"/>
              <a:t>Učenička zbirka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2449 primjerka, 615 naslova</a:t>
            </a:r>
            <a:br>
              <a:rPr lang="hr-HR" sz="2400" dirty="0" smtClean="0"/>
            </a:br>
            <a:endParaRPr lang="hr-HR" sz="2400" dirty="0"/>
          </a:p>
        </p:txBody>
      </p:sp>
      <p:sp>
        <p:nvSpPr>
          <p:cNvPr id="8" name="Pravokutnik 7"/>
          <p:cNvSpPr/>
          <p:nvPr/>
        </p:nvSpPr>
        <p:spPr>
          <a:xfrm>
            <a:off x="1331640" y="24208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Struktura </a:t>
            </a:r>
            <a:r>
              <a:rPr lang="hr-HR" dirty="0" smtClean="0"/>
              <a:t>naslova književnih djela </a:t>
            </a:r>
            <a:r>
              <a:rPr lang="hr-HR" dirty="0"/>
              <a:t>učeničke zbirke prema UDK skupinama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331640" y="1412776"/>
            <a:ext cx="6799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/>
              <a:t>Učenička zbirka s prosječnim brojem od </a:t>
            </a:r>
            <a:r>
              <a:rPr lang="hr-HR" dirty="0" smtClean="0"/>
              <a:t>16,3 </a:t>
            </a:r>
            <a:r>
              <a:rPr lang="hr-HR" dirty="0"/>
              <a:t>knjiga po učeniku zadovoljava uvjete koje propisuje Standard za školske knjižnice. </a:t>
            </a:r>
            <a:r>
              <a:rPr lang="hr-HR" dirty="0" smtClean="0"/>
              <a:t>(Standard </a:t>
            </a:r>
            <a:r>
              <a:rPr lang="hr-HR" dirty="0"/>
              <a:t>propisuje 10 knjiga po učeniku za osnovne </a:t>
            </a:r>
            <a:r>
              <a:rPr lang="hr-HR" dirty="0" smtClean="0"/>
              <a:t>škole)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22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724639"/>
              </p:ext>
            </p:extLst>
          </p:nvPr>
        </p:nvGraphicFramePr>
        <p:xfrm>
          <a:off x="323528" y="2132856"/>
          <a:ext cx="8493558" cy="357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186"/>
                <a:gridCol w="2831186"/>
                <a:gridCol w="2831186"/>
              </a:tblGrid>
              <a:tr h="510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UDK skupina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primjeraka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Postotak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FF00"/>
                          </a:solidFill>
                          <a:effectLst/>
                        </a:rPr>
                        <a:t>D dječja literatura</a:t>
                      </a:r>
                      <a:endParaRPr lang="hr-HR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1194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48,7%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 omladinska literatura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1041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42,5%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 slikovnice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7,1%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 igrokazi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 narodna književnost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0,44 %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2449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100%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zbirka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971600" y="140348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Struktura primjeraka književnih djela učeničke zbirke prema UDK skupinama </a:t>
            </a:r>
          </a:p>
        </p:txBody>
      </p:sp>
    </p:spTree>
    <p:extLst>
      <p:ext uri="{BB962C8B-B14F-4D97-AF65-F5344CB8AC3E}">
        <p14:creationId xmlns:p14="http://schemas.microsoft.com/office/powerpoint/2010/main" val="31067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368451"/>
              </p:ext>
            </p:extLst>
          </p:nvPr>
        </p:nvGraphicFramePr>
        <p:xfrm>
          <a:off x="395536" y="1124744"/>
          <a:ext cx="83632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avokutnik 4"/>
          <p:cNvSpPr/>
          <p:nvPr/>
        </p:nvSpPr>
        <p:spPr>
          <a:xfrm>
            <a:off x="1691680" y="548680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Starost učeničke zbirke književnih djela u postotcima</a:t>
            </a:r>
          </a:p>
        </p:txBody>
      </p:sp>
    </p:spTree>
    <p:extLst>
      <p:ext uri="{BB962C8B-B14F-4D97-AF65-F5344CB8AC3E}">
        <p14:creationId xmlns:p14="http://schemas.microsoft.com/office/powerpoint/2010/main" val="21254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r>
              <a:rPr lang="hr-HR" dirty="0" smtClean="0"/>
              <a:t>najviše primjeraka iz 1961. – 2000.</a:t>
            </a:r>
          </a:p>
          <a:p>
            <a:r>
              <a:rPr lang="hr-HR" dirty="0" smtClean="0"/>
              <a:t>svi ispitanici smatraju da bi trebalo nabaviti recentniju građu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787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1268</Words>
  <Application>Microsoft Office PowerPoint</Application>
  <PresentationFormat>Prikaz na zaslonu (4:3)</PresentationFormat>
  <Paragraphs>339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Tema sustava Office</vt:lpstr>
      <vt:lpstr>Kvaliteta knjižničnog fonda</vt:lpstr>
      <vt:lpstr>Cilj i hipoteze istraživanja</vt:lpstr>
      <vt:lpstr>Metodologija i uzorak</vt:lpstr>
      <vt:lpstr>Knjižnični fond</vt:lpstr>
      <vt:lpstr>PowerPointova prezentacija</vt:lpstr>
      <vt:lpstr>Učenička zbirka  2449 primjerka, 615 naslova </vt:lpstr>
      <vt:lpstr>Učenička zbirka</vt:lpstr>
      <vt:lpstr>PowerPointova prezentacija</vt:lpstr>
      <vt:lpstr>PowerPointova prezentacija</vt:lpstr>
      <vt:lpstr>Učenička zbirka - lektira</vt:lpstr>
      <vt:lpstr>PowerPointova prezentacija</vt:lpstr>
      <vt:lpstr>Korištenje</vt:lpstr>
      <vt:lpstr>Učiteljska zbirka 420 primjeraka, 322 naslova</vt:lpstr>
      <vt:lpstr>PowerPointova prezentacija</vt:lpstr>
      <vt:lpstr>PowerPointova prezentacija</vt:lpstr>
      <vt:lpstr>Korištenje</vt:lpstr>
      <vt:lpstr>Referentna zbirka 391 primjeraka, 287 naslova</vt:lpstr>
      <vt:lpstr>PowerPointova prezentacija</vt:lpstr>
      <vt:lpstr>PowerPointova prezentacija</vt:lpstr>
      <vt:lpstr>Korištenje</vt:lpstr>
      <vt:lpstr>Zbirka multimedije</vt:lpstr>
      <vt:lpstr>PowerPointova prezentacija</vt:lpstr>
      <vt:lpstr>PowerPointova prezentacija</vt:lpstr>
      <vt:lpstr>Prostor knjižnice</vt:lpstr>
      <vt:lpstr>Zaključno</vt:lpstr>
      <vt:lpstr>Smjernice za poboljšanje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Kvaliteta knjižničnog fonda</dc:title>
  <dc:creator>user</dc:creator>
  <cp:lastModifiedBy>user</cp:lastModifiedBy>
  <cp:revision>17</cp:revision>
  <dcterms:created xsi:type="dcterms:W3CDTF">2015-07-02T23:07:21Z</dcterms:created>
  <dcterms:modified xsi:type="dcterms:W3CDTF">2015-07-03T05:24:18Z</dcterms:modified>
</cp:coreProperties>
</file>