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3" r:id="rId11"/>
    <p:sldId id="272" r:id="rId12"/>
    <p:sldId id="268" r:id="rId13"/>
    <p:sldId id="270" r:id="rId14"/>
    <p:sldId id="269" r:id="rId15"/>
    <p:sldId id="266" r:id="rId16"/>
    <p:sldId id="267" r:id="rId17"/>
    <p:sldId id="265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E7630E-BAE6-47A4-AF57-8FD6CF94DE02}" v="8" dt="2022-06-20T21:55:56.1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8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0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56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8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92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5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0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3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9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6/20/2022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3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721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37" r:id="rId5"/>
    <p:sldLayoutId id="2147483843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mile-png/download/2513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Orhan_I" TargetMode="External"/><Relationship Id="rId7" Type="http://schemas.openxmlformats.org/officeDocument/2006/relationships/hyperlink" Target="https://en.wikipedia.org/wiki/Osman_I" TargetMode="External"/><Relationship Id="rId2" Type="http://schemas.openxmlformats.org/officeDocument/2006/relationships/hyperlink" Target="https://bs.wikipedia.org/wiki/Sultani_Osmanlijskog_carstv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Bajazid_I" TargetMode="External"/><Relationship Id="rId5" Type="http://schemas.openxmlformats.org/officeDocument/2006/relationships/hyperlink" Target="https://bs.wikipedia.org/wiki/Murat_I" TargetMode="External"/><Relationship Id="rId4" Type="http://schemas.openxmlformats.org/officeDocument/2006/relationships/hyperlink" Target="https://en.wikipedia.org/wiki/Mehmed_I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o.wikipedia.org/wiki/Osman_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kcewiki.org/wiki/Orhan_Gazi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iki/Joachim_Mura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I._Bajazid_oszm%C3%A1n_szult%C3%A1n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" descr="Low Angle View Of Clouds In Sky">
            <a:extLst>
              <a:ext uri="{FF2B5EF4-FFF2-40B4-BE49-F238E27FC236}">
                <a16:creationId xmlns:a16="http://schemas.microsoft.com/office/drawing/2014/main" id="{8BD670A8-1A63-B6CA-8BE8-2AD43C922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6" b="101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314" y="0"/>
            <a:ext cx="6525472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682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499" y="1319315"/>
            <a:ext cx="5649102" cy="304270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Najpoznatiji osmanski sultani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8316" y="4682061"/>
            <a:ext cx="5409468" cy="95097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Anja Mustak i Lana Prigl, </a:t>
            </a:r>
            <a:endParaRPr lang="hr-HR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6. razred</a:t>
            </a:r>
            <a:endParaRPr lang="hr-HR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2</a:t>
            </a:r>
            <a:r>
              <a:rPr lang="hr-HR" sz="2800" dirty="0">
                <a:solidFill>
                  <a:schemeClr val="tx1"/>
                </a:solidFill>
              </a:rPr>
              <a:t>2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hr-HR" sz="2800" dirty="0">
                <a:solidFill>
                  <a:schemeClr val="tx1"/>
                </a:solidFill>
              </a:rPr>
              <a:t>svibnja</a:t>
            </a:r>
            <a:r>
              <a:rPr lang="en-US" sz="2800" dirty="0">
                <a:solidFill>
                  <a:schemeClr val="tx1"/>
                </a:solidFill>
              </a:rPr>
              <a:t> 2022.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383578" y="1033292"/>
            <a:ext cx="3255818" cy="1069828"/>
          </a:xfrm>
        </p:spPr>
        <p:txBody>
          <a:bodyPr/>
          <a:lstStyle/>
          <a:p>
            <a:r>
              <a:rPr lang="hr-HR" dirty="0"/>
              <a:t>ZAKLJU</a:t>
            </a:r>
            <a:r>
              <a:rPr lang="hr-HR" b="0" dirty="0"/>
              <a:t>Č</a:t>
            </a:r>
            <a:r>
              <a:rPr lang="hr-HR" dirty="0"/>
              <a:t>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2800" dirty="0"/>
              <a:t>Zaključili smo da svaki put kada umre jedan vladar, nasl</a:t>
            </a:r>
            <a:r>
              <a:rPr lang="hr-HR" sz="2800" dirty="0"/>
              <a:t>i</a:t>
            </a:r>
            <a:r>
              <a:rPr lang="en-US" sz="2800" dirty="0"/>
              <a:t>jeđuje ga njegov sin</a:t>
            </a:r>
            <a:endParaRPr lang="hr-HR" sz="2800" dirty="0"/>
          </a:p>
          <a:p>
            <a:pPr fontAlgn="base"/>
            <a:r>
              <a:rPr lang="hr-HR" sz="2800" dirty="0"/>
              <a:t>borili su se do kraja i bili su jako uporni zato jer nisu htjeli odustati od onoga što žele ostvariti</a:t>
            </a:r>
          </a:p>
          <a:p>
            <a:pPr fontAlgn="base"/>
            <a:r>
              <a:rPr lang="hr-HR" sz="2800" dirty="0"/>
              <a:t>n</a:t>
            </a:r>
            <a:r>
              <a:rPr lang="en-US" sz="2800" dirty="0"/>
              <a:t>aše mišljenje o osmanskim sultanima je da su oni bili jako vrijedni, posebni te pametni.</a:t>
            </a:r>
            <a:endParaRPr lang="hr-HR" sz="2800" dirty="0"/>
          </a:p>
          <a:p>
            <a:pPr marL="0" indent="0" fontAlgn="base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7924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1514" y="2081885"/>
            <a:ext cx="5242560" cy="781257"/>
          </a:xfrm>
        </p:spPr>
        <p:txBody>
          <a:bodyPr>
            <a:normAutofit/>
          </a:bodyPr>
          <a:lstStyle/>
          <a:p>
            <a:r>
              <a:rPr lang="hr-HR" dirty="0"/>
              <a:t>Sulejman Veličanstveni</a:t>
            </a: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046754"/>
              </p:ext>
            </p:extLst>
          </p:nvPr>
        </p:nvGraphicFramePr>
        <p:xfrm>
          <a:off x="2229313" y="3004458"/>
          <a:ext cx="7626963" cy="1990306"/>
        </p:xfrm>
        <a:graphic>
          <a:graphicData uri="http://schemas.openxmlformats.org/drawingml/2006/table">
            <a:tbl>
              <a:tblPr/>
              <a:tblGrid>
                <a:gridCol w="1900406">
                  <a:extLst>
                    <a:ext uri="{9D8B030D-6E8A-4147-A177-3AD203B41FA5}">
                      <a16:colId xmlns:a16="http://schemas.microsoft.com/office/drawing/2014/main" val="3375481311"/>
                    </a:ext>
                  </a:extLst>
                </a:gridCol>
                <a:gridCol w="1900406">
                  <a:extLst>
                    <a:ext uri="{9D8B030D-6E8A-4147-A177-3AD203B41FA5}">
                      <a16:colId xmlns:a16="http://schemas.microsoft.com/office/drawing/2014/main" val="3089694467"/>
                    </a:ext>
                  </a:extLst>
                </a:gridCol>
                <a:gridCol w="1807883">
                  <a:extLst>
                    <a:ext uri="{9D8B030D-6E8A-4147-A177-3AD203B41FA5}">
                      <a16:colId xmlns:a16="http://schemas.microsoft.com/office/drawing/2014/main" val="1772966255"/>
                    </a:ext>
                  </a:extLst>
                </a:gridCol>
                <a:gridCol w="2018268">
                  <a:extLst>
                    <a:ext uri="{9D8B030D-6E8A-4147-A177-3AD203B41FA5}">
                      <a16:colId xmlns:a16="http://schemas.microsoft.com/office/drawing/2014/main" val="1379231275"/>
                    </a:ext>
                  </a:extLst>
                </a:gridCol>
              </a:tblGrid>
              <a:tr h="995153"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800" b="1" i="0" dirty="0" err="1">
                          <a:effectLst/>
                          <a:latin typeface="Times New Roman" panose="02020603050405020304" pitchFamily="18" charset="0"/>
                        </a:rPr>
                        <a:t>Mohačka</a:t>
                      </a:r>
                      <a:r>
                        <a:rPr lang="hr-HR" sz="2800" b="1" i="0" dirty="0">
                          <a:effectLst/>
                          <a:latin typeface="Times New Roman" panose="02020603050405020304" pitchFamily="18" charset="0"/>
                        </a:rPr>
                        <a:t> bitka</a:t>
                      </a:r>
                      <a:r>
                        <a:rPr lang="hr-HR" sz="28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800" b="1" i="0" dirty="0">
                          <a:effectLst/>
                          <a:latin typeface="Times New Roman" panose="02020603050405020304" pitchFamily="18" charset="0"/>
                        </a:rPr>
                        <a:t>1526. g.</a:t>
                      </a:r>
                      <a:r>
                        <a:rPr lang="hr-HR" sz="28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800" b="1" i="0" dirty="0">
                          <a:effectLst/>
                          <a:latin typeface="Times New Roman" panose="02020603050405020304" pitchFamily="18" charset="0"/>
                        </a:rPr>
                        <a:t>Osmanlije i Hrvati</a:t>
                      </a:r>
                      <a:r>
                        <a:rPr lang="hr-HR" sz="28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800" b="1" i="0" dirty="0">
                          <a:effectLst/>
                          <a:latin typeface="Times New Roman" panose="02020603050405020304" pitchFamily="18" charset="0"/>
                        </a:rPr>
                        <a:t>Pobjeda Osmanlija</a:t>
                      </a:r>
                      <a:r>
                        <a:rPr lang="hr-HR" sz="28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413027"/>
                  </a:ext>
                </a:extLst>
              </a:tr>
              <a:tr h="995153"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800" b="1" i="0" dirty="0">
                          <a:effectLst/>
                          <a:latin typeface="Times New Roman" panose="02020603050405020304" pitchFamily="18" charset="0"/>
                        </a:rPr>
                        <a:t>Opsada Sigeta</a:t>
                      </a:r>
                      <a:r>
                        <a:rPr lang="hr-HR" sz="28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800" b="1" i="0" dirty="0">
                          <a:effectLst/>
                          <a:latin typeface="Times New Roman" panose="02020603050405020304" pitchFamily="18" charset="0"/>
                        </a:rPr>
                        <a:t>1566. g.</a:t>
                      </a:r>
                      <a:r>
                        <a:rPr lang="hr-HR" sz="28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800" b="1" i="0" dirty="0">
                          <a:effectLst/>
                          <a:latin typeface="Times New Roman" panose="02020603050405020304" pitchFamily="18" charset="0"/>
                        </a:rPr>
                        <a:t>Osmanlije i Hrvati</a:t>
                      </a:r>
                      <a:r>
                        <a:rPr lang="hr-HR" sz="28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800" b="1" i="0" dirty="0">
                          <a:effectLst/>
                          <a:latin typeface="Times New Roman" panose="02020603050405020304" pitchFamily="18" charset="0"/>
                        </a:rPr>
                        <a:t>Pobjeda Osmanlija</a:t>
                      </a:r>
                      <a:r>
                        <a:rPr lang="hr-HR" sz="2800" b="0" i="0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hr-HR" sz="2800" b="0" i="0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119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31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0029" y="625969"/>
            <a:ext cx="5491941" cy="1371600"/>
          </a:xfrm>
        </p:spPr>
        <p:txBody>
          <a:bodyPr>
            <a:normAutofit/>
          </a:bodyPr>
          <a:lstStyle/>
          <a:p>
            <a:r>
              <a:rPr lang="hr-HR" dirty="0" err="1"/>
              <a:t>Muratov</a:t>
            </a:r>
            <a:r>
              <a:rPr lang="hr-HR" dirty="0"/>
              <a:t> tata bio je …</a:t>
            </a:r>
          </a:p>
        </p:txBody>
      </p:sp>
      <p:sp>
        <p:nvSpPr>
          <p:cNvPr id="5" name="Elipsa 4">
            <a:hlinkClick r:id="rId2" action="ppaction://hlinksldjump"/>
          </p:cNvPr>
          <p:cNvSpPr/>
          <p:nvPr/>
        </p:nvSpPr>
        <p:spPr>
          <a:xfrm>
            <a:off x="7772399" y="2111432"/>
            <a:ext cx="2992583" cy="171242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Osman I.</a:t>
            </a:r>
          </a:p>
        </p:txBody>
      </p:sp>
      <p:sp>
        <p:nvSpPr>
          <p:cNvPr id="6" name="Elipsa 5">
            <a:hlinkClick r:id="rId2" action="ppaction://hlinksldjump"/>
          </p:cNvPr>
          <p:cNvSpPr/>
          <p:nvPr/>
        </p:nvSpPr>
        <p:spPr>
          <a:xfrm>
            <a:off x="4599707" y="4098175"/>
            <a:ext cx="2992583" cy="17124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Bajazid I.</a:t>
            </a:r>
          </a:p>
        </p:txBody>
      </p:sp>
      <p:sp>
        <p:nvSpPr>
          <p:cNvPr id="4" name="Elipsa 3">
            <a:hlinkClick r:id="rId3" action="ppaction://hlinksldjump"/>
          </p:cNvPr>
          <p:cNvSpPr/>
          <p:nvPr/>
        </p:nvSpPr>
        <p:spPr>
          <a:xfrm>
            <a:off x="1423850" y="2111432"/>
            <a:ext cx="2992583" cy="171242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Orhan I.</a:t>
            </a:r>
          </a:p>
        </p:txBody>
      </p:sp>
    </p:spTree>
    <p:extLst>
      <p:ext uri="{BB962C8B-B14F-4D97-AF65-F5344CB8AC3E}">
        <p14:creationId xmlns:p14="http://schemas.microsoft.com/office/powerpoint/2010/main" val="4193151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0868" y="903851"/>
            <a:ext cx="8765177" cy="1371600"/>
          </a:xfrm>
        </p:spPr>
        <p:txBody>
          <a:bodyPr>
            <a:normAutofit/>
          </a:bodyPr>
          <a:lstStyle/>
          <a:p>
            <a:r>
              <a:rPr lang="hr-HR" dirty="0"/>
              <a:t>Najpoznatiji osmanski sultan je …</a:t>
            </a:r>
            <a:br>
              <a:rPr lang="hr-HR" dirty="0"/>
            </a:br>
            <a:endParaRPr lang="hr-HR" dirty="0"/>
          </a:p>
        </p:txBody>
      </p:sp>
      <p:sp>
        <p:nvSpPr>
          <p:cNvPr id="4" name="Elipsa 3">
            <a:hlinkClick r:id="rId2" action="ppaction://hlinksldjump"/>
          </p:cNvPr>
          <p:cNvSpPr/>
          <p:nvPr/>
        </p:nvSpPr>
        <p:spPr>
          <a:xfrm>
            <a:off x="1345476" y="2144822"/>
            <a:ext cx="283464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Murat I.</a:t>
            </a:r>
          </a:p>
        </p:txBody>
      </p:sp>
      <p:sp>
        <p:nvSpPr>
          <p:cNvPr id="5" name="Elipsa 4">
            <a:hlinkClick r:id="rId2" action="ppaction://hlinksldjump"/>
          </p:cNvPr>
          <p:cNvSpPr/>
          <p:nvPr/>
        </p:nvSpPr>
        <p:spPr>
          <a:xfrm>
            <a:off x="7863841" y="2275451"/>
            <a:ext cx="2834640" cy="18288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Orhan I.</a:t>
            </a:r>
          </a:p>
        </p:txBody>
      </p:sp>
      <p:sp>
        <p:nvSpPr>
          <p:cNvPr id="6" name="Elipsa 5">
            <a:hlinkClick r:id="rId3" action="ppaction://hlinksldjump"/>
          </p:cNvPr>
          <p:cNvSpPr/>
          <p:nvPr/>
        </p:nvSpPr>
        <p:spPr>
          <a:xfrm>
            <a:off x="4483828" y="4104251"/>
            <a:ext cx="3076301" cy="17728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solidFill>
                  <a:schemeClr val="tx1"/>
                </a:solidFill>
              </a:rPr>
              <a:t>Sulejman Veličanstveni</a:t>
            </a:r>
          </a:p>
        </p:txBody>
      </p:sp>
    </p:spTree>
    <p:extLst>
      <p:ext uri="{BB962C8B-B14F-4D97-AF65-F5344CB8AC3E}">
        <p14:creationId xmlns:p14="http://schemas.microsoft.com/office/powerpoint/2010/main" val="142401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>
            <a:hlinkClick r:id="rId2" action="ppaction://hlinksldjump"/>
          </p:cNvPr>
          <p:cNvSpPr/>
          <p:nvPr/>
        </p:nvSpPr>
        <p:spPr>
          <a:xfrm>
            <a:off x="3483031" y="1712422"/>
            <a:ext cx="5353397" cy="331677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Bajazid I. postaje sultan 15.</a:t>
            </a:r>
            <a:r>
              <a:rPr lang="hr-HR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lipnja 1389.</a:t>
            </a:r>
            <a:r>
              <a:rPr lang="hr-HR" sz="2800" b="1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godine</a:t>
            </a:r>
            <a:r>
              <a:rPr lang="hr-HR" sz="3200" b="1" dirty="0">
                <a:solidFill>
                  <a:schemeClr val="tx1"/>
                </a:solidFill>
              </a:rPr>
              <a:t>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71676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76749" y="2285999"/>
            <a:ext cx="4477789" cy="1673373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hr-HR" sz="8800" dirty="0">
                <a:solidFill>
                  <a:srgbClr val="92D050"/>
                </a:solidFill>
              </a:rPr>
              <a:t>TOČNO</a:t>
            </a:r>
          </a:p>
        </p:txBody>
      </p:sp>
      <p:sp>
        <p:nvSpPr>
          <p:cNvPr id="4" name="Strelica udesno 3">
            <a:hlinkClick r:id="" action="ppaction://hlinkshowjump?jump=lastslideviewed"/>
          </p:cNvPr>
          <p:cNvSpPr/>
          <p:nvPr/>
        </p:nvSpPr>
        <p:spPr>
          <a:xfrm>
            <a:off x="8545484" y="5104015"/>
            <a:ext cx="2884515" cy="11829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Povratak na kviz</a:t>
            </a:r>
          </a:p>
        </p:txBody>
      </p:sp>
    </p:spTree>
    <p:extLst>
      <p:ext uri="{BB962C8B-B14F-4D97-AF65-F5344CB8AC3E}">
        <p14:creationId xmlns:p14="http://schemas.microsoft.com/office/powerpoint/2010/main" val="347513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20292" y="2645961"/>
            <a:ext cx="6298276" cy="13716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hr-HR" sz="8800" dirty="0">
                <a:solidFill>
                  <a:schemeClr val="tx1"/>
                </a:solidFill>
              </a:rPr>
              <a:t>NETOČNO</a:t>
            </a:r>
          </a:p>
        </p:txBody>
      </p:sp>
      <p:sp>
        <p:nvSpPr>
          <p:cNvPr id="4" name="Strelica udesno 3">
            <a:hlinkClick r:id="" action="ppaction://hlinkshowjump?jump=lastslide"/>
          </p:cNvPr>
          <p:cNvSpPr/>
          <p:nvPr/>
        </p:nvSpPr>
        <p:spPr>
          <a:xfrm>
            <a:off x="8537171" y="5162204"/>
            <a:ext cx="2967644" cy="11804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Povratak na kviz</a:t>
            </a:r>
          </a:p>
        </p:txBody>
      </p:sp>
    </p:spTree>
    <p:extLst>
      <p:ext uri="{BB962C8B-B14F-4D97-AF65-F5344CB8AC3E}">
        <p14:creationId xmlns:p14="http://schemas.microsoft.com/office/powerpoint/2010/main" val="1600513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40617-AD3B-2023-150C-31D2DDD9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874" y="1828342"/>
            <a:ext cx="7158251" cy="809453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   </a:t>
            </a:r>
            <a:r>
              <a:rPr lang="hr-HR" dirty="0"/>
              <a:t>HVALA NA POZORNOSTI!</a:t>
            </a:r>
            <a:r>
              <a:rPr lang="en-US" dirty="0"/>
              <a:t> </a:t>
            </a:r>
          </a:p>
        </p:txBody>
      </p:sp>
      <p:pic>
        <p:nvPicPr>
          <p:cNvPr id="4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748BEDA3-B2DC-FEF5-B035-FBC2D4254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01081" y="2651761"/>
            <a:ext cx="3600444" cy="3600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910F04-448F-A08A-42B7-167A88BCE728}"/>
              </a:ext>
            </a:extLst>
          </p:cNvPr>
          <p:cNvSpPr txBox="1"/>
          <p:nvPr/>
        </p:nvSpPr>
        <p:spPr>
          <a:xfrm>
            <a:off x="5238750" y="4286250"/>
            <a:ext cx="17145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87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120F84-A866-4D9F-8B1C-9120A013D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2FEFEF-6AC0-46B6-AC09-11FC56196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0312" y="226665"/>
            <a:ext cx="11722608" cy="638251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D97FBC-6BB9-041E-8ABA-F6FBEC591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78" y="390689"/>
            <a:ext cx="3724841" cy="903625"/>
          </a:xfrm>
        </p:spPr>
        <p:txBody>
          <a:bodyPr>
            <a:normAutofit/>
          </a:bodyPr>
          <a:lstStyle/>
          <a:p>
            <a:r>
              <a:rPr lang="en-US" dirty="0"/>
              <a:t>LITERATURA: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4A45F-5BDC-D75C-7A30-086A7B88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144" y="1294314"/>
            <a:ext cx="7320818" cy="7583679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 fontAlgn="base"/>
            <a:r>
              <a:rPr lang="en-US" sz="1600" b="1" dirty="0">
                <a:hlinkClick r:id="rId2"/>
              </a:rPr>
              <a:t>https://bs.wikipedia.org/wiki/Sultani_Osmanlijskog_carstva</a:t>
            </a:r>
            <a:r>
              <a:rPr lang="hr-HR" sz="1600" b="1" dirty="0"/>
              <a:t> (22. svibnja 2022.)</a:t>
            </a:r>
            <a:endParaRPr lang="hr-HR" sz="1600" dirty="0"/>
          </a:p>
          <a:p>
            <a:pPr lvl="0" fontAlgn="base"/>
            <a:r>
              <a:rPr lang="en-US" sz="1600" b="1" dirty="0">
                <a:hlinkClick r:id="rId3"/>
              </a:rPr>
              <a:t>https://hr.wikipedia.org/wiki/Orhan_I</a:t>
            </a:r>
            <a:r>
              <a:rPr lang="hr-HR" sz="1600" dirty="0"/>
              <a:t> </a:t>
            </a:r>
            <a:r>
              <a:rPr lang="hr-HR" sz="1600" b="1" dirty="0"/>
              <a:t>(22. svibnja 2022.)</a:t>
            </a:r>
            <a:endParaRPr lang="hr-HR" sz="1600" dirty="0"/>
          </a:p>
          <a:p>
            <a:pPr lvl="0" fontAlgn="base"/>
            <a:r>
              <a:rPr lang="en-US" sz="1600" b="1" dirty="0">
                <a:hlinkClick r:id="rId4"/>
              </a:rPr>
              <a:t>https://en.wikipedia.org/wiki/Mehmed_I</a:t>
            </a:r>
            <a:r>
              <a:rPr lang="hr-HR" sz="1600" b="1" dirty="0"/>
              <a:t> (22. svibnja 2022.)</a:t>
            </a:r>
          </a:p>
          <a:p>
            <a:pPr lvl="0" fontAlgn="base"/>
            <a:r>
              <a:rPr lang="en-US" sz="1600" b="1" dirty="0">
                <a:hlinkClick r:id="rId5"/>
              </a:rPr>
              <a:t>https://bs.wikipedia.org/wiki/Murat_I</a:t>
            </a:r>
            <a:r>
              <a:rPr lang="hr-HR" sz="1600" b="1" dirty="0"/>
              <a:t>(22. svibnja 2022.)</a:t>
            </a:r>
          </a:p>
          <a:p>
            <a:pPr lvl="0" fontAlgn="base"/>
            <a:r>
              <a:rPr lang="en-US" sz="1600" b="1" dirty="0">
                <a:hlinkClick r:id="rId6"/>
              </a:rPr>
              <a:t>https://hr.wikipedia.org/wiki/Bajazid_I</a:t>
            </a:r>
            <a:r>
              <a:rPr lang="hr-HR" sz="1600" dirty="0"/>
              <a:t> </a:t>
            </a:r>
            <a:r>
              <a:rPr lang="hr-HR" sz="1600" b="1" dirty="0"/>
              <a:t>(22. svibnja 2022.)</a:t>
            </a:r>
          </a:p>
          <a:p>
            <a:pPr lvl="0" fontAlgn="base"/>
            <a:r>
              <a:rPr lang="en-US" sz="1600" b="1" dirty="0">
                <a:hlinkClick r:id="rId7"/>
              </a:rPr>
              <a:t>https://en.wikipedia.org/wiki/Osman_I</a:t>
            </a:r>
            <a:r>
              <a:rPr lang="hr-HR" sz="1600" b="1" dirty="0"/>
              <a:t> (22. svibnja 2022.)</a:t>
            </a:r>
            <a:endParaRPr lang="hr-HR" sz="1600" dirty="0"/>
          </a:p>
          <a:p>
            <a:pPr lvl="0" fontAlgn="base"/>
            <a:r>
              <a:rPr lang="hr-HR" sz="1600" b="1" dirty="0"/>
              <a:t>Školska knjiga (udžbenik) iz Povijesti</a:t>
            </a:r>
            <a:r>
              <a:rPr lang="hr-HR" sz="1600" dirty="0"/>
              <a:t> </a:t>
            </a:r>
            <a:r>
              <a:rPr lang="hr-HR" sz="1600" b="1" dirty="0"/>
              <a:t>za 6. razred (22. svibnja 2022.)</a:t>
            </a:r>
            <a:br>
              <a:rPr lang="hr-HR" sz="1600" b="1" dirty="0"/>
            </a:br>
            <a:br>
              <a:rPr lang="en-US" sz="2000" dirty="0">
                <a:ea typeface="+mn-lt"/>
                <a:cs typeface="+mn-lt"/>
              </a:rPr>
            </a:br>
            <a:endParaRPr lang="en-US" sz="20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112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6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4C8B8-6359-360C-87F0-75FA6127E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2" y="883637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SULTANI OSMANLIJSKOG CARSTVA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8226F-3609-7FBA-8909-05B08DE56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370" y="1290610"/>
            <a:ext cx="5647076" cy="5329646"/>
          </a:xfrm>
        </p:spPr>
        <p:txBody>
          <a:bodyPr anchor="ctr">
            <a:normAutofit/>
          </a:bodyPr>
          <a:lstStyle/>
          <a:p>
            <a:r>
              <a:rPr lang="hr-HR" sz="2800" dirty="0"/>
              <a:t>s</a:t>
            </a:r>
            <a:r>
              <a:rPr lang="en-US" sz="2800" dirty="0"/>
              <a:t>ultan Osman</a:t>
            </a:r>
            <a:r>
              <a:rPr lang="hr-HR" sz="2800" dirty="0" err="1"/>
              <a:t>skog</a:t>
            </a:r>
            <a:r>
              <a:rPr lang="en-US" sz="2800" dirty="0"/>
              <a:t> Carstva, članovi osman</a:t>
            </a:r>
            <a:r>
              <a:rPr lang="hr-HR" sz="2800" dirty="0"/>
              <a:t>ske</a:t>
            </a:r>
            <a:r>
              <a:rPr lang="en-US" sz="2800" dirty="0"/>
              <a:t> dinastije, vladali su ogromnim transkontinentalnim carstvom od 1299. do 1922. godine </a:t>
            </a:r>
          </a:p>
          <a:p>
            <a:pPr>
              <a:buClr>
                <a:srgbClr val="262626"/>
              </a:buClr>
            </a:pPr>
            <a:r>
              <a:rPr lang="hr-HR" sz="2800" dirty="0"/>
              <a:t>v</a:t>
            </a:r>
            <a:r>
              <a:rPr lang="en-US" sz="2800" dirty="0"/>
              <a:t>ećina modernih naučnika se slaže da je carstvo nastalo 1299. g</a:t>
            </a:r>
            <a:r>
              <a:rPr lang="hr-HR" sz="2800" dirty="0"/>
              <a:t>.</a:t>
            </a:r>
            <a:r>
              <a:rPr lang="en-US" sz="2800" dirty="0"/>
              <a:t> i da je prvi vladar bio Osman I.</a:t>
            </a:r>
          </a:p>
          <a:p>
            <a:pPr>
              <a:buClr>
                <a:srgbClr val="262626"/>
              </a:buClr>
            </a:pPr>
            <a:endParaRPr lang="en-US" sz="2000" dirty="0"/>
          </a:p>
          <a:p>
            <a:pPr marL="0" indent="0">
              <a:buClr>
                <a:srgbClr val="262626"/>
              </a:buCl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2185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9989C-DFEB-F335-DF0E-6FF9F976F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SULTANI OSMANLIJSKOG CARSTVA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46C67-0117-7E54-55DF-A1D96E3A3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Osman</a:t>
            </a:r>
            <a:r>
              <a:rPr lang="hr-HR" sz="2800" dirty="0"/>
              <a:t>sko</a:t>
            </a:r>
            <a:r>
              <a:rPr lang="en-US" sz="2800" dirty="0"/>
              <a:t> Carstvo je trajalo duže od šest stoljeća kroz vladavinu 36 sultana</a:t>
            </a:r>
          </a:p>
          <a:p>
            <a:pPr>
              <a:buClr>
                <a:srgbClr val="FFFFFF"/>
              </a:buClr>
            </a:pPr>
            <a:r>
              <a:rPr lang="en-US" sz="2800" dirty="0"/>
              <a:t>Osman</a:t>
            </a:r>
            <a:r>
              <a:rPr lang="hr-HR" sz="2800" dirty="0"/>
              <a:t>sko</a:t>
            </a:r>
            <a:r>
              <a:rPr lang="en-US" sz="2800" dirty="0"/>
              <a:t> Carstvo je nestalo kao rezultat poraza Centralnih sila s kojim je bio u savezu t</a:t>
            </a:r>
            <a:r>
              <a:rPr lang="hr-HR" sz="2800" dirty="0"/>
              <a:t>ijekom</a:t>
            </a:r>
            <a:r>
              <a:rPr lang="en-US" sz="2800" dirty="0"/>
              <a:t> Prvog svjetskog rata.</a:t>
            </a:r>
          </a:p>
        </p:txBody>
      </p:sp>
    </p:spTree>
    <p:extLst>
      <p:ext uri="{BB962C8B-B14F-4D97-AF65-F5344CB8AC3E}">
        <p14:creationId xmlns:p14="http://schemas.microsoft.com/office/powerpoint/2010/main" val="3858902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C5AB8-DA17-8045-76B2-669294DB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OSMANSKI VLADARI I NJIHOVO VRIJEME VLADANJA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63629-8522-C177-062B-8E7F98F82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Osman I. vladao je od 1299. godine do 1326. godine.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Orhan I. vladao je od 1326. godine do 1362. godine.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Murat I. vladao je od 1320. godine do 1389. godine.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Bajazid I. </a:t>
            </a:r>
            <a:r>
              <a:rPr lang="hr-HR" sz="2800" dirty="0"/>
              <a:t>v</a:t>
            </a:r>
            <a:r>
              <a:rPr lang="en-US" sz="2800" dirty="0" err="1"/>
              <a:t>ladao</a:t>
            </a:r>
            <a:r>
              <a:rPr lang="en-US" sz="2800" dirty="0"/>
              <a:t> je od 1354 .godine do 1403. godine.</a:t>
            </a:r>
          </a:p>
        </p:txBody>
      </p:sp>
    </p:spTree>
    <p:extLst>
      <p:ext uri="{BB962C8B-B14F-4D97-AF65-F5344CB8AC3E}">
        <p14:creationId xmlns:p14="http://schemas.microsoft.com/office/powerpoint/2010/main" val="2978781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6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0A6B1D1-3138-00DB-4A3D-BFFB876E22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3666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13310-421E-0B2C-D320-D66C9875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127" y="393365"/>
            <a:ext cx="4472921" cy="1371600"/>
          </a:xfrm>
        </p:spPr>
        <p:txBody>
          <a:bodyPr>
            <a:normAutofit/>
          </a:bodyPr>
          <a:lstStyle/>
          <a:p>
            <a:r>
              <a:rPr lang="en-US" dirty="0"/>
              <a:t>OSMAN 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AE13F-9825-F8FD-CFCC-F78AD35B7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872" y="1445178"/>
            <a:ext cx="4472922" cy="3931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Osman postaje vođa svog malenog plemena poslije smrti oca Ertugrula 1281. godine </a:t>
            </a:r>
          </a:p>
          <a:p>
            <a:pPr>
              <a:buClr>
                <a:srgbClr val="262626"/>
              </a:buClr>
            </a:pPr>
            <a:r>
              <a:rPr lang="hr-HR" sz="2800" dirty="0"/>
              <a:t>c</a:t>
            </a:r>
            <a:r>
              <a:rPr lang="en-US" sz="2800" dirty="0"/>
              <a:t>ijeli njegov tadašnji teritorij čini maleno selo Sogut</a:t>
            </a:r>
          </a:p>
          <a:p>
            <a:pPr>
              <a:buClr>
                <a:srgbClr val="262626"/>
              </a:buClr>
            </a:pPr>
            <a:r>
              <a:rPr lang="en-US" sz="2800" dirty="0"/>
              <a:t>Osman je dobio znakove vladarske časti od seldžučkog sultana čiji je bio vazal.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A23E58-C65D-699A-3BE0-3BF4BC6CEB87}"/>
              </a:ext>
            </a:extLst>
          </p:cNvPr>
          <p:cNvSpPr txBox="1"/>
          <p:nvPr/>
        </p:nvSpPr>
        <p:spPr>
          <a:xfrm>
            <a:off x="3997460" y="6657945"/>
            <a:ext cx="239520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200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4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4A225805-97DF-C5F8-0354-46F008BA4D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24375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72B1B-EC63-E3A6-9BCF-02CF3D8E3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ORHAN 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C8A23-6128-2A2B-4047-3E08CC81A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854" y="2035711"/>
            <a:ext cx="4803435" cy="35578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Orhan je postao emir 1326. </a:t>
            </a:r>
            <a:r>
              <a:rPr lang="hr-HR" sz="2800" dirty="0"/>
              <a:t>g</a:t>
            </a:r>
            <a:r>
              <a:rPr lang="en-US" sz="2800" dirty="0"/>
              <a:t>odine nakon smrti oca Osmana I</a:t>
            </a:r>
            <a:r>
              <a:rPr lang="hr-HR" sz="2800" dirty="0"/>
              <a:t>.</a:t>
            </a:r>
            <a:endParaRPr lang="en-US" sz="2800" dirty="0"/>
          </a:p>
          <a:p>
            <a:pPr>
              <a:buClr>
                <a:srgbClr val="262626"/>
              </a:buClr>
            </a:pPr>
            <a:r>
              <a:rPr lang="hr-HR" sz="2800" dirty="0"/>
              <a:t>v</a:t>
            </a:r>
            <a:r>
              <a:rPr lang="en-US" sz="2800" dirty="0"/>
              <a:t>ladavinu otpočinje s najboljim mogućim znakom, osvajanjem grada Burse.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8E78DB-81CB-702E-DAE9-0366EE168D5B}"/>
              </a:ext>
            </a:extLst>
          </p:cNvPr>
          <p:cNvSpPr txBox="1"/>
          <p:nvPr/>
        </p:nvSpPr>
        <p:spPr>
          <a:xfrm>
            <a:off x="3552698" y="6272565"/>
            <a:ext cx="239520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955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FAC7029-482A-D6CC-ABC2-BB64131E7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851" r="24018"/>
          <a:stretch/>
        </p:blipFill>
        <p:spPr>
          <a:xfrm>
            <a:off x="424928" y="419292"/>
            <a:ext cx="5522976" cy="60533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FA11B7-9614-9D20-8A2B-7CE2AB5D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697" y="536168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MURAT 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F3D04-2DC5-BE4B-B603-EE58E9D1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697" y="1768211"/>
            <a:ext cx="4602152" cy="355780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Murat I. postaje sultan poslije smrti oca Orhana I. 1359. godine. </a:t>
            </a:r>
          </a:p>
          <a:p>
            <a:pPr>
              <a:buClr>
                <a:srgbClr val="262626"/>
              </a:buClr>
            </a:pPr>
            <a:r>
              <a:rPr lang="hr-HR" sz="2800" dirty="0"/>
              <a:t>s</a:t>
            </a:r>
            <a:r>
              <a:rPr lang="en-US" sz="2800" dirty="0"/>
              <a:t>a željom da dostigne očeve uspjehe odlučuje se na daljnje ratove protiv nemoćne žrtve</a:t>
            </a:r>
            <a:r>
              <a:rPr lang="hr-HR" sz="2800" dirty="0"/>
              <a:t> </a:t>
            </a:r>
            <a:r>
              <a:rPr lang="en-US" sz="2800" dirty="0"/>
              <a:t>-</a:t>
            </a:r>
            <a:r>
              <a:rPr lang="hr-HR" sz="2800" dirty="0"/>
              <a:t> </a:t>
            </a:r>
            <a:r>
              <a:rPr lang="en-US" sz="2800" dirty="0"/>
              <a:t>bizantskog cara, nesposobnog Ivana V.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F8F11-07FA-8B47-2846-846A84BE4502}"/>
              </a:ext>
            </a:extLst>
          </p:cNvPr>
          <p:cNvSpPr txBox="1"/>
          <p:nvPr/>
        </p:nvSpPr>
        <p:spPr>
          <a:xfrm>
            <a:off x="3552698" y="6272565"/>
            <a:ext cx="239520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095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665003-5B93-4A19-9549-739B2EFD3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C543A8-3AE5-4FAA-B94E-BE588D1A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833" y="643464"/>
            <a:ext cx="396945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2DEDA8-5815-AB7A-8A4B-305031B0A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292" r="1233" b="2"/>
          <a:stretch/>
        </p:blipFill>
        <p:spPr>
          <a:xfrm>
            <a:off x="813906" y="809244"/>
            <a:ext cx="3639312" cy="523951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96D7B5-9420-4F03-A37C-7ED97D1E5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001" y="255102"/>
            <a:ext cx="6705400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FFB398-DF5E-4361-A724-EE10E91B1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2592" y="393365"/>
            <a:ext cx="6364719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0F5D57-312D-CAF2-2187-66AF78AF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8245" y="650707"/>
            <a:ext cx="5447250" cy="931873"/>
          </a:xfrm>
        </p:spPr>
        <p:txBody>
          <a:bodyPr>
            <a:normAutofit/>
          </a:bodyPr>
          <a:lstStyle/>
          <a:p>
            <a:r>
              <a:rPr lang="en-US" dirty="0"/>
              <a:t>BAJAZID I.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687B9-5C00-2F28-BB80-6C2368324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244" y="1391387"/>
            <a:ext cx="5447251" cy="32918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/>
              <a:t>Bajazid I. postaje sultan 15.</a:t>
            </a:r>
            <a:r>
              <a:rPr lang="hr-HR" sz="2800" dirty="0"/>
              <a:t> </a:t>
            </a:r>
            <a:r>
              <a:rPr lang="en-US" sz="2800" dirty="0"/>
              <a:t>lipnja 1389. godine kad mu otac Murat I. pogine u bitci na Kosovu polju</a:t>
            </a:r>
          </a:p>
          <a:p>
            <a:pPr>
              <a:buClr>
                <a:srgbClr val="262626"/>
              </a:buClr>
            </a:pPr>
            <a:r>
              <a:rPr lang="hr-HR" sz="2800" dirty="0"/>
              <a:t>n</a:t>
            </a:r>
            <a:r>
              <a:rPr lang="en-US" sz="2800" dirty="0"/>
              <a:t>jegova vladavina je vrijeme neprekidnih ozbiljnih vojnih sukoba </a:t>
            </a:r>
          </a:p>
          <a:p>
            <a:pPr>
              <a:buClr>
                <a:srgbClr val="262626"/>
              </a:buClr>
            </a:pPr>
            <a:r>
              <a:rPr lang="hr-HR" sz="2800" dirty="0"/>
              <a:t>u</a:t>
            </a:r>
            <a:r>
              <a:rPr lang="en-US" sz="2800" dirty="0"/>
              <a:t> prvom razdoblju njegovu pažnju privlače sjeverna Grčka, Bugarska </a:t>
            </a:r>
            <a:r>
              <a:rPr lang="hr-HR" sz="2800" dirty="0"/>
              <a:t>i</a:t>
            </a:r>
            <a:r>
              <a:rPr lang="en-US" sz="2800" dirty="0"/>
              <a:t> Konstantinopol koji se nalazi pod blokadom.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E51A9-92B2-B5B9-4832-6AC1BC58E298}"/>
              </a:ext>
            </a:extLst>
          </p:cNvPr>
          <p:cNvSpPr txBox="1"/>
          <p:nvPr/>
        </p:nvSpPr>
        <p:spPr>
          <a:xfrm>
            <a:off x="2058011" y="5848701"/>
            <a:ext cx="2395207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575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18509" y="509330"/>
            <a:ext cx="7656021" cy="1297970"/>
          </a:xfrm>
        </p:spPr>
        <p:txBody>
          <a:bodyPr>
            <a:normAutofit fontScale="90000"/>
          </a:bodyPr>
          <a:lstStyle/>
          <a:p>
            <a:r>
              <a:rPr lang="hr-HR" sz="6000" dirty="0"/>
              <a:t>           </a:t>
            </a:r>
            <a:r>
              <a:rPr lang="hr-HR" sz="4400" dirty="0"/>
              <a:t>SULEJMAN I.</a:t>
            </a:r>
            <a:br>
              <a:rPr lang="hr-HR" sz="4400" dirty="0"/>
            </a:br>
            <a:r>
              <a:rPr lang="hr-HR" sz="4400" dirty="0"/>
              <a:t>        Najpoznatiji osmanski sultan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433156" y="2019995"/>
            <a:ext cx="8362604" cy="3873730"/>
          </a:xfrm>
        </p:spPr>
        <p:txBody>
          <a:bodyPr>
            <a:noAutofit/>
          </a:bodyPr>
          <a:lstStyle/>
          <a:p>
            <a:r>
              <a:rPr lang="hr-HR" sz="2800" dirty="0"/>
              <a:t>Osmanski sultan Sulejman I. na Zapadu je stekao nadimak Sulejman Veličanstveni, a u svojoj domovini Sulejman Zakonodavac</a:t>
            </a:r>
          </a:p>
          <a:p>
            <a:r>
              <a:rPr lang="hr-HR" sz="2800" dirty="0"/>
              <a:t>rodio se 6. studenoga 1494. u Trabzonu u Turskoj</a:t>
            </a:r>
          </a:p>
          <a:p>
            <a:r>
              <a:rPr lang="pl-PL" sz="2800" dirty="0"/>
              <a:t>preminuo je 6. rujna 1566. g. u Istanbulu u Turskoj </a:t>
            </a:r>
            <a:r>
              <a:rPr lang="hr-HR" sz="2800" dirty="0"/>
              <a:t> </a:t>
            </a:r>
          </a:p>
          <a:p>
            <a:pPr fontAlgn="base"/>
            <a:r>
              <a:rPr lang="hr-HR" sz="2800" dirty="0"/>
              <a:t>Sulejman Veličanstveni je htio doći do Beča osvajajući Balkanski poluotok</a:t>
            </a:r>
          </a:p>
          <a:p>
            <a:pPr fontAlgn="base"/>
            <a:r>
              <a:rPr lang="hr-HR" sz="2800" dirty="0"/>
              <a:t> osvojio je Mohačku bitku i Opsadu Sigeta.</a:t>
            </a:r>
          </a:p>
          <a:p>
            <a:pPr marL="0" indent="0">
              <a:buNone/>
            </a:pPr>
            <a:endParaRPr lang="hr-HR" sz="2800" b="1" dirty="0"/>
          </a:p>
        </p:txBody>
      </p:sp>
      <p:pic>
        <p:nvPicPr>
          <p:cNvPr id="4" name="Slika 3" descr="Osmansko Carstvo - Wiki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140" y="3426133"/>
            <a:ext cx="3720" cy="5734"/>
          </a:xfrm>
          <a:prstGeom prst="rect">
            <a:avLst/>
          </a:prstGeom>
        </p:spPr>
      </p:pic>
      <p:pic>
        <p:nvPicPr>
          <p:cNvPr id="5" name="Slika 4" descr="I wojna austriacko-turecka – Wikipedia, wolna encyklo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9" y="2098370"/>
            <a:ext cx="2784985" cy="4189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441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713</Words>
  <Application>Microsoft Office PowerPoint</Application>
  <PresentationFormat>Široki zaslon</PresentationFormat>
  <Paragraphs>74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Garamond</vt:lpstr>
      <vt:lpstr>Selawik Light</vt:lpstr>
      <vt:lpstr>Speak Pro</vt:lpstr>
      <vt:lpstr>Times New Roman</vt:lpstr>
      <vt:lpstr>SavonVTI</vt:lpstr>
      <vt:lpstr>Najpoznatiji osmanski sultani</vt:lpstr>
      <vt:lpstr>SULTANI OSMANLIJSKOG CARSTVA</vt:lpstr>
      <vt:lpstr>SULTANI OSMANLIJSKOG CARSTVA</vt:lpstr>
      <vt:lpstr>OSMANSKI VLADARI I NJIHOVO VRIJEME VLADANJA</vt:lpstr>
      <vt:lpstr>OSMAN I.</vt:lpstr>
      <vt:lpstr>ORHAN I.</vt:lpstr>
      <vt:lpstr>MURAT I.</vt:lpstr>
      <vt:lpstr>BAJAZID I.</vt:lpstr>
      <vt:lpstr>           SULEJMAN I.         Najpoznatiji osmanski sultan</vt:lpstr>
      <vt:lpstr>ZAKLJUČAK</vt:lpstr>
      <vt:lpstr>Sulejman Veličanstveni</vt:lpstr>
      <vt:lpstr>Muratov tata bio je …</vt:lpstr>
      <vt:lpstr>Najpoznatiji osmanski sultan je … </vt:lpstr>
      <vt:lpstr>PowerPoint prezentacija</vt:lpstr>
      <vt:lpstr>TOČNO</vt:lpstr>
      <vt:lpstr>NETOČNO</vt:lpstr>
      <vt:lpstr>   HVALA NA POZORNOSTI! 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Učenik</dc:creator>
  <cp:lastModifiedBy>JELENA MIOČEVIĆ</cp:lastModifiedBy>
  <cp:revision>694</cp:revision>
  <dcterms:created xsi:type="dcterms:W3CDTF">2022-04-23T16:37:15Z</dcterms:created>
  <dcterms:modified xsi:type="dcterms:W3CDTF">2022-06-20T21:56:46Z</dcterms:modified>
</cp:coreProperties>
</file>