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2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20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0FC97-F5FA-4738-B504-5AAFBB929893}" type="datetimeFigureOut">
              <a:rPr lang="hr-HR" smtClean="0"/>
              <a:t>20.6.2022.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E3A57-1FF8-49C5-AB22-2B645D310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008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E02C-6EC6-4E09-BC2C-9FDED4DE236E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1353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96290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199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43759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082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492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6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0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4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9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6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5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9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17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1CCA-BB49-46C7-A0E2-F42339750F9A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3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27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s.wikipedia.org/wiki/Tit" TargetMode="External"/><Relationship Id="rId2" Type="http://schemas.openxmlformats.org/officeDocument/2006/relationships/hyperlink" Target="https://hr.birmiss.com/tit-car-koji-je-prepoznao-boga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hr.celeb-true.com/titus-roman-emperor-best-known-conqueror-jerusalem-check-this" TargetMode="External"/><Relationship Id="rId4" Type="http://schemas.openxmlformats.org/officeDocument/2006/relationships/hyperlink" Target="https://povijest.hr/nadanasnjidan/prvi-rimski-car-koji-je-naslijedio-bioloskog-oca-39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9600" dirty="0" err="1">
                <a:latin typeface="Berlin Sans FB Demi" panose="020E0802020502020306" pitchFamily="34" charset="0"/>
              </a:rPr>
              <a:t>Tit</a:t>
            </a:r>
            <a:endParaRPr lang="hr-HR" sz="9600" dirty="0">
              <a:latin typeface="Berlin Sans FB Demi" panose="020E0802020502020306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 dirty="0">
                <a:latin typeface="Berlin Sans FB Demi" panose="020E0802020502020306" pitchFamily="34" charset="0"/>
              </a:rPr>
              <a:t>Martina </a:t>
            </a:r>
            <a:r>
              <a:rPr lang="hr-HR" sz="2400" dirty="0" err="1">
                <a:latin typeface="Berlin Sans FB Demi" panose="020E0802020502020306" pitchFamily="34" charset="0"/>
              </a:rPr>
              <a:t>Malčić</a:t>
            </a:r>
            <a:r>
              <a:rPr lang="hr-HR" sz="2400" dirty="0">
                <a:latin typeface="Berlin Sans FB Demi" panose="020E0802020502020306" pitchFamily="34" charset="0"/>
              </a:rPr>
              <a:t> 5. r.</a:t>
            </a:r>
          </a:p>
          <a:p>
            <a:pPr algn="l"/>
            <a:r>
              <a:rPr lang="hr-HR" sz="2400" dirty="0">
                <a:latin typeface="Berlin Sans FB Demi" panose="020E0802020502020306" pitchFamily="34" charset="0"/>
              </a:rPr>
              <a:t>6. 6. 2022.</a:t>
            </a:r>
          </a:p>
        </p:txBody>
      </p:sp>
    </p:spTree>
    <p:extLst>
      <p:ext uri="{BB962C8B-B14F-4D97-AF65-F5344CB8AC3E}">
        <p14:creationId xmlns:p14="http://schemas.microsoft.com/office/powerpoint/2010/main" val="3915408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EE7B1A-3DAD-76A6-6FEE-2290A06F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128089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1"/>
                </a:solidFill>
                <a:latin typeface="Berlin Sans FB Demi" panose="020E0802020502020306" pitchFamily="34" charset="0"/>
              </a:rPr>
              <a:t>Pitanja za ponavljanje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DD0AFF5-1552-3C3B-19F9-FC4E3701D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706169"/>
            <a:ext cx="9460950" cy="602055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Koji događaj se dogodio kada je počela Titova vladavina?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Koju građevinu je Tit izgradio(dovršio)?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Za što je sve uložio novac?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Koje godine je bio požar u Rimu?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Kako se zove njegov otac?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Od čega je preminuo?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Koje godine je završila njegova vladavina?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Zašto su podigli slavoluk Titu?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2800" dirty="0">
              <a:latin typeface="Berlin Sans FB Demi" panose="020E08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2800" dirty="0">
              <a:latin typeface="Berlin Sans FB Demi" panose="020E08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2800" dirty="0">
              <a:latin typeface="Berlin Sans FB Demi" panose="020E08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2800" dirty="0">
              <a:latin typeface="Berlin Sans FB Demi" panose="020E08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2800" dirty="0">
              <a:latin typeface="Berlin Sans FB Demi" panose="020E08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2800" dirty="0">
              <a:latin typeface="Berlin Sans FB Demi" panose="020E08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2800" dirty="0">
              <a:latin typeface="Berlin Sans FB Demi" panose="020E08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93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FFD15B-572D-474D-6DA9-128A27016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1" y="-135802"/>
            <a:ext cx="3505199" cy="976312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chemeClr val="accent1"/>
                </a:solidFill>
                <a:latin typeface="Berlin Sans FB Demi" panose="020E0802020502020306" pitchFamily="34" charset="0"/>
              </a:rPr>
              <a:t>Literatura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8B9A647-9C56-3B60-EDE2-0909059AB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2" y="1167897"/>
            <a:ext cx="9424737" cy="5486400"/>
          </a:xfrm>
        </p:spPr>
        <p:txBody>
          <a:bodyPr>
            <a:normAutofit/>
          </a:bodyPr>
          <a:lstStyle/>
          <a:p>
            <a:r>
              <a:rPr lang="hr-HR" sz="2800" b="1" u="sng" spc="50" dirty="0">
                <a:ln>
                  <a:noFill/>
                </a:ln>
                <a:solidFill>
                  <a:srgbClr val="85C0FB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1. https://hr.birmiss.com/tit-car-koji-je-prepoznao-boga/</a:t>
            </a:r>
            <a:endParaRPr lang="hr-HR" sz="2800" dirty="0">
              <a:effectLst/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800" b="1" u="sng" spc="50" dirty="0">
                <a:solidFill>
                  <a:srgbClr val="85C0FB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2. </a:t>
            </a:r>
            <a:r>
              <a:rPr lang="hr-HR" sz="2800" b="1" u="sng" spc="50" dirty="0">
                <a:ln>
                  <a:noFill/>
                </a:ln>
                <a:solidFill>
                  <a:srgbClr val="85C0FB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https://bs.wikipedia.org/wiki/Tit</a:t>
            </a:r>
            <a:endParaRPr lang="hr-HR" sz="2800" dirty="0">
              <a:effectLst/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800" b="1" u="sng" spc="50" dirty="0">
                <a:ln>
                  <a:noFill/>
                </a:ln>
                <a:solidFill>
                  <a:srgbClr val="85C0FB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3. https://povijest.hr/nadanasnjidan/prvi-rimski-car-koji-je-naslijedio-bioloskog-oca-39/</a:t>
            </a:r>
            <a:endParaRPr lang="hr-HR" sz="2800" b="1" u="sng" spc="50" dirty="0">
              <a:ln>
                <a:noFill/>
              </a:ln>
              <a:solidFill>
                <a:srgbClr val="85C0FB"/>
              </a:solidFill>
              <a:effectLst>
                <a:outerShdw blurRad="63500" dist="50800" dir="13500000" sx="0" sy="0">
                  <a:srgbClr val="000000">
                    <a:alpha val="50000"/>
                  </a:srgbClr>
                </a:outerShdw>
              </a:effectLst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8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4. https://hr.celeb-true.com/titus-roman-emperor-best-known-conqueror-jerusalem-check-this</a:t>
            </a:r>
            <a:endParaRPr lang="hr-HR" sz="2800" dirty="0">
              <a:effectLst/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80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Datum pregledavanja </a:t>
            </a:r>
            <a:r>
              <a:rPr lang="hr-HR" sz="2800" dirty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stranica:</a:t>
            </a:r>
          </a:p>
          <a:p>
            <a:r>
              <a:rPr lang="hr-HR" sz="2800" dirty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5. 6. 2022.</a:t>
            </a:r>
          </a:p>
          <a:p>
            <a:endParaRPr lang="hr-HR" sz="2800" dirty="0">
              <a:effectLst/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2041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31FC807D-8267-39CD-2CE2-FF7FA079E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3203147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639060" cy="976312"/>
          </a:xfrm>
        </p:spPr>
        <p:txBody>
          <a:bodyPr>
            <a:noAutofit/>
          </a:bodyPr>
          <a:lstStyle/>
          <a:p>
            <a:r>
              <a:rPr lang="hr-HR" sz="3600" dirty="0">
                <a:solidFill>
                  <a:schemeClr val="accent1"/>
                </a:solidFill>
                <a:latin typeface="Berlin Sans FB Demi" panose="020E0802020502020306" pitchFamily="34" charset="0"/>
              </a:rPr>
              <a:t>Privatni podatci o Titu</a:t>
            </a:r>
          </a:p>
        </p:txBody>
      </p:sp>
      <p:pic>
        <p:nvPicPr>
          <p:cNvPr id="5" name="Rezervirano mjesto sadržaja 4" descr="Livije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262" y="1621339"/>
            <a:ext cx="3134245" cy="42169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Vespazijanov</a:t>
            </a:r>
            <a:r>
              <a:rPr lang="hr-HR" sz="2800" dirty="0">
                <a:solidFill>
                  <a:schemeClr val="tx1"/>
                </a:solidFill>
                <a:latin typeface="Berlin Sans FB Demi" panose="020E0802020502020306" pitchFamily="34" charset="0"/>
              </a:rPr>
              <a:t> sin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Domitilla</a:t>
            </a:r>
            <a:r>
              <a:rPr lang="hr-HR" sz="2800" dirty="0">
                <a:solidFill>
                  <a:schemeClr val="tx1"/>
                </a:solidFill>
                <a:latin typeface="Berlin Sans FB Demi" panose="020E0802020502020306" pitchFamily="34" charset="0"/>
              </a:rPr>
              <a:t> (majka)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Domicijan</a:t>
            </a:r>
            <a:r>
              <a:rPr lang="hr-HR" sz="2800" dirty="0">
                <a:solidFill>
                  <a:schemeClr val="tx1"/>
                </a:solidFill>
                <a:latin typeface="Berlin Sans FB Demi" panose="020E0802020502020306" pitchFamily="34" charset="0"/>
              </a:rPr>
              <a:t> (brat)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tx1"/>
                </a:solidFill>
                <a:latin typeface="Berlin Sans FB Demi" panose="020E0802020502020306" pitchFamily="34" charset="0"/>
              </a:rPr>
              <a:t>2 braka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tx1"/>
                </a:solidFill>
                <a:latin typeface="Berlin Sans FB Demi" panose="020E0802020502020306" pitchFamily="34" charset="0"/>
              </a:rPr>
              <a:t>30.12.39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tx1"/>
                </a:solidFill>
                <a:latin typeface="Berlin Sans FB Demi" panose="020E0802020502020306" pitchFamily="34" charset="0"/>
              </a:rPr>
              <a:t>Rim.</a:t>
            </a:r>
          </a:p>
        </p:txBody>
      </p:sp>
    </p:spTree>
    <p:extLst>
      <p:ext uri="{BB962C8B-B14F-4D97-AF65-F5344CB8AC3E}">
        <p14:creationId xmlns:p14="http://schemas.microsoft.com/office/powerpoint/2010/main" val="754798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15526" y="97899"/>
            <a:ext cx="8975099" cy="1368592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1"/>
                </a:solidFill>
                <a:latin typeface="Berlin Sans FB Demi" panose="020E0802020502020306" pitchFamily="34" charset="0"/>
              </a:rPr>
              <a:t>Početak Titove vladavine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589211" y="1006374"/>
            <a:ext cx="4313864" cy="489330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79.g. početak vladavine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erupcija Vezuva u južnoj Italiji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prvi car naslijedio biološkog oca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omiljen u narodu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najbolji car.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2400" dirty="0">
              <a:latin typeface="Berlin Sans FB Demi" panose="020E08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2400" dirty="0">
              <a:latin typeface="Berlin Sans FB Demi" panose="020E08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2400" dirty="0">
              <a:latin typeface="Berlin Sans FB Demi" panose="020E0802020502020306" pitchFamily="34" charset="0"/>
            </a:endParaRP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BD18E535-B04D-0BEB-878A-C618773A7D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02921" y="778598"/>
            <a:ext cx="3150505" cy="46609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0381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66517" y="4837113"/>
            <a:ext cx="8915400" cy="566738"/>
          </a:xfrm>
        </p:spPr>
        <p:txBody>
          <a:bodyPr>
            <a:noAutofit/>
          </a:bodyPr>
          <a:lstStyle/>
          <a:p>
            <a:r>
              <a:rPr lang="hr-HR" sz="3600" dirty="0">
                <a:solidFill>
                  <a:schemeClr val="accent1"/>
                </a:solidFill>
                <a:latin typeface="Berlin Sans FB Demi" panose="020E0802020502020306" pitchFamily="34" charset="0"/>
              </a:rPr>
              <a:t>Obnova Rima</a:t>
            </a:r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5" b="17555"/>
          <a:stretch>
            <a:fillRect/>
          </a:stretch>
        </p:blipFill>
        <p:spPr>
          <a:xfrm>
            <a:off x="2166517" y="662261"/>
            <a:ext cx="8915400" cy="38549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166517" y="5403851"/>
            <a:ext cx="8915400" cy="129887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požar u Rimu 80. 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obnovio Rim.</a:t>
            </a:r>
          </a:p>
        </p:txBody>
      </p:sp>
    </p:spTree>
    <p:extLst>
      <p:ext uri="{BB962C8B-B14F-4D97-AF65-F5344CB8AC3E}">
        <p14:creationId xmlns:p14="http://schemas.microsoft.com/office/powerpoint/2010/main" val="2445322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9211" y="-157761"/>
            <a:ext cx="3505199" cy="976312"/>
          </a:xfrm>
        </p:spPr>
        <p:txBody>
          <a:bodyPr>
            <a:normAutofit/>
          </a:bodyPr>
          <a:lstStyle/>
          <a:p>
            <a:r>
              <a:rPr lang="hr-HR" sz="3600" dirty="0" err="1">
                <a:solidFill>
                  <a:schemeClr val="accent1"/>
                </a:solidFill>
                <a:latin typeface="Berlin Sans FB Demi" panose="020E0802020502020306" pitchFamily="34" charset="0"/>
              </a:rPr>
              <a:t>Koloseum</a:t>
            </a:r>
            <a:endParaRPr lang="hr-HR" sz="3600" dirty="0">
              <a:solidFill>
                <a:schemeClr val="accent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Rezervirano mjesto sadržaja 4" descr="Free photo: Colosseum, Rome, Italy - Free Image on Pixabay - 49429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23" y="706408"/>
            <a:ext cx="4770409" cy="38875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589212" y="1009291"/>
            <a:ext cx="4251535" cy="485175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najpoznatiji događaj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dovršetak izgradnje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otvorenje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gledališta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igre.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dirty="0">
              <a:latin typeface="Berlin Sans FB Demi" panose="020E0802020502020306" pitchFamily="34" charset="0"/>
            </a:endParaRPr>
          </a:p>
        </p:txBody>
      </p:sp>
      <p:pic>
        <p:nvPicPr>
          <p:cNvPr id="6" name="Slika 5" descr="Galleria Borghese Rome Roma · Pixabay'de ücretsiz fotoğra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36" y="4058727"/>
            <a:ext cx="3347049" cy="25102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58263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9212" y="-202237"/>
            <a:ext cx="3604554" cy="976312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chemeClr val="accent1"/>
                </a:solidFill>
                <a:latin typeface="Berlin Sans FB Demi" panose="020E0802020502020306" pitchFamily="34" charset="0"/>
              </a:rPr>
              <a:t>Novac</a:t>
            </a:r>
          </a:p>
        </p:txBody>
      </p:sp>
      <p:pic>
        <p:nvPicPr>
          <p:cNvPr id="5" name="Rezervirano mjesto sadržaja 4" descr="Besplatna slika: utrke konja, Kralj, Srbija, spomenik, bronca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479" y="537940"/>
            <a:ext cx="3859945" cy="28972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638889" y="923026"/>
            <a:ext cx="4167353" cy="502428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žito, utrke konja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podijelio žito narodu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obnovu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izgradnju.</a:t>
            </a:r>
          </a:p>
          <a:p>
            <a:endParaRPr lang="hr-HR" sz="2800" dirty="0">
              <a:latin typeface="Berlin Sans FB Demi" panose="020E0802020502020306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dirty="0">
              <a:latin typeface="Berlin Sans FB Demi" panose="020E0802020502020306" pitchFamily="34" charset="0"/>
            </a:endParaRPr>
          </a:p>
        </p:txBody>
      </p:sp>
      <p:pic>
        <p:nvPicPr>
          <p:cNvPr id="6" name="Slika 5" descr="Fotografie zdarma: Špice, Žito, Obiloviny, Zrno, Pole - Obraz zdarma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3902359"/>
            <a:ext cx="3890513" cy="24757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77563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27599D-F5FC-413D-34A1-6C38DF92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0"/>
            <a:ext cx="8911687" cy="128089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1"/>
                </a:solidFill>
                <a:latin typeface="Berlin Sans FB Demi" panose="020E0802020502020306" pitchFamily="34" charset="0"/>
              </a:rPr>
              <a:t>Smrt i kraj vladavine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07CE12-3204-CCCC-E5F9-A997E7AF2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4903" y="1756753"/>
            <a:ext cx="4313864" cy="42521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81. g. (kraj vladavine)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groznica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naslijedio ga je mlađi brat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81. pr. Kr preminuo (Rim).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2800" dirty="0">
              <a:latin typeface="Berlin Sans FB Demi" panose="020E08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2800" dirty="0">
              <a:latin typeface="Berlin Sans FB Demi" panose="020E0802020502020306" pitchFamily="34" charset="0"/>
            </a:endParaRP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67D62AFC-4B39-4662-A271-F3A1932C1D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53032" y="640445"/>
            <a:ext cx="3092088" cy="45415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00822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B05555-56FC-8C12-25EA-4D2995F5E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384140"/>
            <a:ext cx="8915400" cy="566738"/>
          </a:xfrm>
        </p:spPr>
        <p:txBody>
          <a:bodyPr>
            <a:noAutofit/>
          </a:bodyPr>
          <a:lstStyle/>
          <a:p>
            <a:r>
              <a:rPr lang="hr-HR" sz="3600" dirty="0">
                <a:solidFill>
                  <a:schemeClr val="accent1"/>
                </a:solidFill>
                <a:latin typeface="Berlin Sans FB Demi" panose="020E0802020502020306" pitchFamily="34" charset="0"/>
              </a:rPr>
              <a:t>Titov slavoluk</a:t>
            </a:r>
          </a:p>
        </p:txBody>
      </p:sp>
      <p:pic>
        <p:nvPicPr>
          <p:cNvPr id="6" name="Rezervirano mjesto slike 5">
            <a:extLst>
              <a:ext uri="{FF2B5EF4-FFF2-40B4-BE49-F238E27FC236}">
                <a16:creationId xmlns:a16="http://schemas.microsoft.com/office/drawing/2014/main" id="{6DB699C9-C719-8C5A-EF10-BC43DA9B484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178" b="21178"/>
          <a:stretch>
            <a:fillRect/>
          </a:stretch>
        </p:blipFill>
        <p:spPr>
          <a:xfrm>
            <a:off x="2589213" y="388542"/>
            <a:ext cx="8915400" cy="38549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0472A3D-2FA7-1539-37AF-5FA87D4C1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3" y="4950878"/>
            <a:ext cx="8915400" cy="91017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000" dirty="0">
                <a:latin typeface="Berlin Sans FB Demi" panose="020E0802020502020306" pitchFamily="34" charset="0"/>
              </a:rPr>
              <a:t>podignuti slavoluk u čast Titu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000" dirty="0">
                <a:latin typeface="Berlin Sans FB Demi" panose="020E0802020502020306" pitchFamily="34" charset="0"/>
              </a:rPr>
              <a:t>pobjeda.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11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98034" y="0"/>
            <a:ext cx="8911687" cy="128089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1"/>
                </a:solidFill>
                <a:latin typeface="Berlin Sans FB Demi" panose="020E0802020502020306" pitchFamily="34" charset="0"/>
              </a:rPr>
              <a:t>Nešto više informacija o Titu </a:t>
            </a:r>
            <a:br>
              <a:rPr lang="hr-HR" dirty="0">
                <a:solidFill>
                  <a:schemeClr val="accent1"/>
                </a:solidFill>
                <a:latin typeface="Berlin Sans FB Demi" panose="020E0802020502020306" pitchFamily="34" charset="0"/>
              </a:rPr>
            </a:br>
            <a:r>
              <a:rPr lang="hr-HR" dirty="0">
                <a:solidFill>
                  <a:schemeClr val="accent1"/>
                </a:solidFill>
                <a:latin typeface="Berlin Sans FB Demi" panose="020E0802020502020306" pitchFamily="34" charset="0"/>
              </a:rPr>
              <a:t>(za radoznale)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03241" y="1746585"/>
            <a:ext cx="9255968" cy="437429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slavni vojskovođa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očev suvladar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vojni tribun (Germanija i Britanija)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osvojio je Jeruzalem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bio je zaljubljen u kćerku židovskog kralja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slavni vojskovođa (do 67.g.)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latin typeface="Berlin Sans FB Demi" panose="020E0802020502020306" pitchFamily="34" charset="0"/>
              </a:rPr>
              <a:t>najpoznatija rečenica: ‘’Prijatelji, izgubio sam dan!’.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2800" dirty="0">
              <a:latin typeface="Berlin Sans FB Demi" panose="020E08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2800" dirty="0">
              <a:latin typeface="Berlin Sans FB Demi" panose="020E08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2800" dirty="0">
              <a:latin typeface="Berlin Sans FB Demi" panose="020E08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2800" dirty="0">
              <a:latin typeface="Berlin Sans FB Demi" panose="020E08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2800" dirty="0">
              <a:latin typeface="Berlin Sans FB Demi" panose="020E0802020502020306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40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177</TotalTime>
  <Words>293</Words>
  <Application>Microsoft Office PowerPoint</Application>
  <PresentationFormat>Široki zaslon</PresentationFormat>
  <Paragraphs>73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8" baseType="lpstr">
      <vt:lpstr>Arial</vt:lpstr>
      <vt:lpstr>Berlin Sans FB Demi</vt:lpstr>
      <vt:lpstr>Calibri</vt:lpstr>
      <vt:lpstr>Century Gothic</vt:lpstr>
      <vt:lpstr>Wingdings 3</vt:lpstr>
      <vt:lpstr>Pramen</vt:lpstr>
      <vt:lpstr>Tit</vt:lpstr>
      <vt:lpstr>Privatni podatci o Titu</vt:lpstr>
      <vt:lpstr>Početak Titove vladavine</vt:lpstr>
      <vt:lpstr>Obnova Rima</vt:lpstr>
      <vt:lpstr>Koloseum</vt:lpstr>
      <vt:lpstr>Novac</vt:lpstr>
      <vt:lpstr>Smrt i kraj vladavine</vt:lpstr>
      <vt:lpstr>Titov slavoluk</vt:lpstr>
      <vt:lpstr>Nešto više informacija o Titu  (za radoznale)</vt:lpstr>
      <vt:lpstr>Pitanja za ponavljanje</vt:lpstr>
      <vt:lpstr>Literatura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</dc:title>
  <dc:creator>Windows korisnik</dc:creator>
  <cp:lastModifiedBy>JELENA MIOČEVIĆ</cp:lastModifiedBy>
  <cp:revision>12</cp:revision>
  <dcterms:created xsi:type="dcterms:W3CDTF">2022-06-06T09:38:01Z</dcterms:created>
  <dcterms:modified xsi:type="dcterms:W3CDTF">2022-06-20T21:53:08Z</dcterms:modified>
</cp:coreProperties>
</file>