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6" r:id="rId5"/>
    <p:sldId id="264" r:id="rId6"/>
    <p:sldId id="263" r:id="rId7"/>
    <p:sldId id="25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57AA8E-18D8-DC72-9311-06013D004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BFC6D6-3709-5597-5873-1FFD7FEB9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5E19B5-46B0-6785-C5A0-6EF67AFD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1D2B3A-D1FA-25DD-B7D2-C8920847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F46E95-E947-A186-4DF9-03535531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21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C7452-0B22-5F03-F779-A2A9C80B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A56BEA8-8D32-722E-35A9-6CF86C8A5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0B1200-9C9C-2E34-A946-9CF28FBE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8D472A8-214F-4046-D69F-B4F1D75A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E590DE-C3B4-2864-7DFB-538165F6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01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A2F98D3-45C4-EBD6-10E3-4DA1EE1CF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C642BDC-AACA-BBEA-79FE-6D409730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0B681D-0469-BDF9-29D3-55FF7ADC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577584-C580-A1FB-0EC6-67D873C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33D8CB-6390-17B4-4A5A-89E2AAE5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74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0899E-8A89-3AD8-84DC-88AA6520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FE7226-1483-4277-CE85-4644E947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096B1C-23C2-DD78-AB6F-D994B4D5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CF6F6B-A71E-E711-E85F-6F60127D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917C4E-E9ED-ACB8-CCC8-AB208E7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64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0B285F-0A4B-BDDB-1C3A-BB05D6E8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ED7837A-4898-BA6E-BD59-6845B92B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18A19A-4412-2F1E-D6DA-2EA18E25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070C7AE-D062-D7E0-4613-0149EFE5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45F3E0-6E87-BAD4-F0A0-47DDC47B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83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7E0F78-47CE-2FEC-728E-CC4EAA0C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107348-BDE6-B541-31EE-0596B0A98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298D3A9-5C09-C8FF-E91B-592ED88EB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7482AD9-259B-462D-634A-5BAD6C5F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E81E9E-0EF4-7E6B-5408-3393BCCE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61F463-DE2D-63BF-E61D-CD93D6BB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83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556B9-1867-BB63-0274-F6CCAC86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6ACEB0-27A8-ACC4-6759-0582EA49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609D5C-1366-17FF-1EEB-94F8BDBB8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154F90D-8D95-E4E3-3B64-AC57D88B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CE8F274-EF77-25FE-2444-088E0374E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DB90ED7-DDD8-CF21-61EB-3D79788E6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B8A06C5-AD70-963D-E915-56E7983F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75A5633-2701-BE20-7BF6-E33346D0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50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9D17C6-DB8F-1043-9C70-DF3538BB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0D77BEF-D517-4C19-D3F3-6896122F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30B93EA-9758-8D66-EC8A-4AEC07B1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6BAA95C-79D2-A95A-93DF-ECD8ED4C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299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198D119-67C5-1C1C-9E27-7F8EE99A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BCA9A3C-E780-DFD0-3FC7-13E540AC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C9E9DF5-9CC7-DE9D-97B7-49EE803E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646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70024E-505B-1EED-B749-37B7153D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72C2F8-CBF4-9B3D-1E12-18913C8CD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12A0794-8401-AD11-E08C-F2A187F28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0B2A38-893F-CD8E-282C-C884FDFD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F308F6F-DAAB-DAB3-A72F-9B299C21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E22FE7D-5B22-D810-B34E-22602E0F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2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A50A98-F1EF-F379-ACD1-2CAE233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7322824-EA3A-B796-37B8-11C88DEE5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FBAF02-17A2-7C18-14D8-1F95A8F00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26DBE90-C456-BA5B-56C0-DBF5D626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C97464A-F9A6-995B-80F9-413FCF19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F3F6B6-C4B6-1047-FD2A-25543707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23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E86933-5191-D074-60D5-642CE798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969441-AF61-141A-B752-D2006027C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B3FE74-4E5F-B31B-703F-574EA60CC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1779-17FB-47E4-85FD-B349D572AF70}" type="datetimeFigureOut">
              <a:rPr lang="hr-HR" smtClean="0"/>
              <a:t>11.12.2023.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853F22-5F64-6BE2-C58B-DB1ECA20F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A8BD3A-865F-C44E-C0B7-2AE101869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A0859-E9F2-4A23-97CC-2A7FA45BCB6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8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publicdomainpictures.net/view-image.php?image=28297&amp;picture=" TargetMode="External"/><Relationship Id="rId7" Type="http://schemas.openxmlformats.org/officeDocument/2006/relationships/hyperlink" Target="https://marmorkrebs.blogspot.com/2017/02/how-could-i-miss-croati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blog.dnevnik.hr/cvjetakmali/2006/12/index.html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commons.wikimedia.org/wiki/Category:Maps_of_regions_of_Croati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dvent-wreath-advent-187958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cvjetakmali/2006/12/index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uregin/678639711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freepngimg.com/png/26613-christmas-angel-pictur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uvajmo-blogovski.com/podvarak-2" TargetMode="External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hyperlink" Target="https://www.flickr.com/photos/105392694@N02/11191895845/" TargetMode="External"/><Relationship Id="rId4" Type="http://schemas.openxmlformats.org/officeDocument/2006/relationships/image" Target="../media/image19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2YFUWvWzno?si=5XBqCRtuGwhSuD4i" TargetMode="External"/><Relationship Id="rId7" Type="http://schemas.openxmlformats.org/officeDocument/2006/relationships/hyperlink" Target="http://recursosenelcarmen.blogspot.com/2016/12/decembers-song.html" TargetMode="External"/><Relationship Id="rId2" Type="http://schemas.openxmlformats.org/officeDocument/2006/relationships/hyperlink" Target="https://youtu.be/1DDsd9iqLnI?si=LaM7la28KZTysX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youtu.be/DLKq_ydRw-g?si=gN_1XejmG6YAx4jc" TargetMode="External"/><Relationship Id="rId4" Type="http://schemas.openxmlformats.org/officeDocument/2006/relationships/hyperlink" Target="https://youtu.be/p7nwUL18zpk?si=KQXIHJDHaQ-5Mpw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4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2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9A1F05-4B59-6B5B-3947-56C76BF5D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533514"/>
            <a:ext cx="6348716" cy="1999602"/>
          </a:xfrm>
        </p:spPr>
        <p:txBody>
          <a:bodyPr>
            <a:normAutofit fontScale="90000"/>
          </a:bodyPr>
          <a:lstStyle/>
          <a:p>
            <a:pPr algn="l"/>
            <a:r>
              <a:rPr lang="hr-HR" sz="66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Christmas</a:t>
            </a:r>
            <a:r>
              <a:rPr lang="hr-HR" sz="66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hr-HR" sz="66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in</a:t>
            </a:r>
            <a:r>
              <a:rPr lang="hr-HR" sz="66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Croatia</a:t>
            </a:r>
            <a:br>
              <a:rPr lang="hr-HR" sz="4400" b="1" dirty="0">
                <a:solidFill>
                  <a:srgbClr val="FFFFFF"/>
                </a:solidFill>
                <a:latin typeface="Monotype Corsiva" panose="03010101010201010101" pitchFamily="66" charset="0"/>
              </a:rPr>
            </a:br>
            <a:br>
              <a:rPr lang="hr-HR" sz="4400" b="1" dirty="0">
                <a:solidFill>
                  <a:srgbClr val="FFFFFF"/>
                </a:solidFill>
                <a:latin typeface="Monotype Corsiva" panose="03010101010201010101" pitchFamily="66" charset="0"/>
              </a:rPr>
            </a:br>
            <a:endParaRPr lang="hr-HR" sz="4400" b="1" dirty="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4D8310-FE16-5CDB-BF53-B2416B89F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8" y="2822040"/>
            <a:ext cx="9617105" cy="441877"/>
          </a:xfrm>
        </p:spPr>
        <p:txBody>
          <a:bodyPr>
            <a:noAutofit/>
          </a:bodyPr>
          <a:lstStyle/>
          <a:p>
            <a:pPr algn="l"/>
            <a:r>
              <a:rPr lang="hr-HR" sz="4400">
                <a:solidFill>
                  <a:srgbClr val="FFFFFF"/>
                </a:solidFill>
                <a:latin typeface="Monotype Corsiva" panose="03010101010201010101" pitchFamily="66" charset="0"/>
              </a:rPr>
              <a:t>Baranja region</a:t>
            </a:r>
            <a:endParaRPr lang="hr-HR" sz="4400" dirty="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6" name="Slika 15" descr="Slika na kojoj se prikazuje božićno drvce, božićni ukras, blagdanski ukras, Božićni ukras&#10;&#10;Opis je automatski generiran">
            <a:extLst>
              <a:ext uri="{FF2B5EF4-FFF2-40B4-BE49-F238E27FC236}">
                <a16:creationId xmlns:a16="http://schemas.microsoft.com/office/drawing/2014/main" id="{7ADDDED7-ACDD-9BBE-C199-F5A17E9AA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217" r="2" b="9535"/>
          <a:stretch/>
        </p:blipFill>
        <p:spPr>
          <a:xfrm>
            <a:off x="8982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Slika 4" descr="Slika na kojoj se prikazuje biljka, trava, žito, zeleno&#10;&#10;Opis je automatski generiran">
            <a:extLst>
              <a:ext uri="{FF2B5EF4-FFF2-40B4-BE49-F238E27FC236}">
                <a16:creationId xmlns:a16="http://schemas.microsoft.com/office/drawing/2014/main" id="{9BC59DFC-3D52-C809-9FB8-3166DDDF9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5002" b="3"/>
          <a:stretch/>
        </p:blipFill>
        <p:spPr>
          <a:xfrm>
            <a:off x="3594811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10" name="Slika 9" descr="Slika na kojoj se prikazuje tekst, karta, atlas, Font&#10;&#10;Opis je automatski generiran">
            <a:extLst>
              <a:ext uri="{FF2B5EF4-FFF2-40B4-BE49-F238E27FC236}">
                <a16:creationId xmlns:a16="http://schemas.microsoft.com/office/drawing/2014/main" id="{D37D3DB5-0DF3-451F-B344-F071336B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3851" r="5653" b="6"/>
          <a:stretch/>
        </p:blipFill>
        <p:spPr>
          <a:xfrm>
            <a:off x="629480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7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id="{55EC05F5-7022-3548-22CE-8F343E1EBA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2098" r="22069"/>
          <a:stretch/>
        </p:blipFill>
        <p:spPr>
          <a:xfrm>
            <a:off x="9051869" y="3579621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125D180-692C-1DF8-5664-E651C1E1CCF3}"/>
              </a:ext>
            </a:extLst>
          </p:cNvPr>
          <p:cNvSpPr txBox="1"/>
          <p:nvPr/>
        </p:nvSpPr>
        <p:spPr>
          <a:xfrm>
            <a:off x="8597269" y="6116253"/>
            <a:ext cx="330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December</a:t>
            </a:r>
            <a:r>
              <a:rPr lang="hr-HR" dirty="0"/>
              <a:t>, 2023. Željka Krizmanić</a:t>
            </a:r>
          </a:p>
          <a:p>
            <a:r>
              <a:rPr lang="hr-HR" dirty="0" err="1"/>
              <a:t>Translation</a:t>
            </a:r>
            <a:r>
              <a:rPr lang="hr-HR" dirty="0"/>
              <a:t>, Klara Bošnjaković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9808629-12D7-C7B3-8516-8901BDBD9732}"/>
              </a:ext>
            </a:extLst>
          </p:cNvPr>
          <p:cNvSpPr txBox="1"/>
          <p:nvPr/>
        </p:nvSpPr>
        <p:spPr>
          <a:xfrm>
            <a:off x="9977821" y="4548837"/>
            <a:ext cx="131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Baranja</a:t>
            </a:r>
          </a:p>
        </p:txBody>
      </p:sp>
    </p:spTree>
    <p:extLst>
      <p:ext uri="{BB962C8B-B14F-4D97-AF65-F5344CB8AC3E}">
        <p14:creationId xmlns:p14="http://schemas.microsoft.com/office/powerpoint/2010/main" val="5858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B1AC44B8-75FE-34FE-605B-60D906739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400" dirty="0">
                <a:latin typeface="Monotype Corsiva" panose="03010101010201010101" pitchFamily="66" charset="0"/>
              </a:rPr>
              <a:t>Literature</a:t>
            </a:r>
          </a:p>
          <a:p>
            <a:r>
              <a:rPr lang="hr-HR" sz="2400" dirty="0">
                <a:latin typeface="Monotype Corsiva" panose="03010101010201010101" pitchFamily="66" charset="0"/>
              </a:rPr>
              <a:t>Naše kolo veliko, Goran Knežević</a:t>
            </a:r>
          </a:p>
          <a:p>
            <a:r>
              <a:rPr lang="hr-HR" sz="2400" dirty="0">
                <a:latin typeface="Monotype Corsiva" panose="03010101010201010101" pitchFamily="66" charset="0"/>
              </a:rPr>
              <a:t>Creative </a:t>
            </a:r>
            <a:r>
              <a:rPr lang="hr-HR" sz="2400" dirty="0" err="1">
                <a:latin typeface="Monotype Corsiva" panose="03010101010201010101" pitchFamily="66" charset="0"/>
              </a:rPr>
              <a:t>commons</a:t>
            </a:r>
            <a:endParaRPr lang="hr-HR" sz="2400" dirty="0">
              <a:latin typeface="Monotype Corsiva" panose="03010101010201010101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04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0E1E503-D120-93C6-A438-92994B0F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85" y="308838"/>
            <a:ext cx="5254693" cy="1956841"/>
          </a:xfrm>
        </p:spPr>
        <p:txBody>
          <a:bodyPr anchor="b">
            <a:normAutofit/>
          </a:bodyPr>
          <a:lstStyle/>
          <a:p>
            <a:pPr algn="ctr"/>
            <a:r>
              <a:rPr lang="hr-HR" sz="5400" b="1" dirty="0">
                <a:latin typeface="Monotype Corsiva" panose="03010101010201010101" pitchFamily="66" charset="0"/>
              </a:rPr>
              <a:t>CHRISTMAS EVE CUSTOMS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5B904A-8BA1-AF55-D084-B9B4FA8D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91" y="3429000"/>
            <a:ext cx="4707578" cy="3092921"/>
          </a:xfr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sz="3600" dirty="0">
              <a:latin typeface="Monotype Corsiva" panose="03010101010201010101" pitchFamily="66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rgbClr val="0F0F0F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ADVENT</a:t>
            </a:r>
            <a:endParaRPr lang="hr-HR" sz="3600" kern="1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rgbClr val="0F0F0F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anticipation of Christmas, four candles are lit during the four weeks of Advent. The first candle is lit on December 3rd.</a:t>
            </a:r>
            <a:endParaRPr lang="hr-HR" sz="3600" kern="1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6" name="Slika 5" descr="Slika na kojoj se prikazuje vosak, Božić, svijeća, Svijećnjak&#10;&#10;Opis je automatski generiran">
            <a:extLst>
              <a:ext uri="{FF2B5EF4-FFF2-40B4-BE49-F238E27FC236}">
                <a16:creationId xmlns:a16="http://schemas.microsoft.com/office/drawing/2014/main" id="{43484F41-B0D6-5588-2299-86BC7DFA3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445" r="17621" b="-1"/>
          <a:stretch/>
        </p:blipFill>
        <p:spPr>
          <a:xfrm>
            <a:off x="5557161" y="263357"/>
            <a:ext cx="6497401" cy="647776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595140B3-CB34-37E2-E4AA-C430833D65D1}"/>
              </a:ext>
            </a:extLst>
          </p:cNvPr>
          <p:cNvSpPr/>
          <p:nvPr/>
        </p:nvSpPr>
        <p:spPr>
          <a:xfrm>
            <a:off x="221942" y="221942"/>
            <a:ext cx="11878322" cy="656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93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57FA83CE-1DC6-B16C-F104-9FA959999DD2}"/>
              </a:ext>
            </a:extLst>
          </p:cNvPr>
          <p:cNvSpPr/>
          <p:nvPr/>
        </p:nvSpPr>
        <p:spPr>
          <a:xfrm>
            <a:off x="6096000" y="3734461"/>
            <a:ext cx="5531124" cy="25519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DE06F11-A6E7-E5AB-74B9-AE915A419E27}"/>
              </a:ext>
            </a:extLst>
          </p:cNvPr>
          <p:cNvSpPr/>
          <p:nvPr/>
        </p:nvSpPr>
        <p:spPr>
          <a:xfrm>
            <a:off x="6063449" y="335740"/>
            <a:ext cx="5607329" cy="33396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D419907-26B2-2D9A-DB01-A4F10C63D69D}"/>
              </a:ext>
            </a:extLst>
          </p:cNvPr>
          <p:cNvSpPr/>
          <p:nvPr/>
        </p:nvSpPr>
        <p:spPr>
          <a:xfrm>
            <a:off x="681544" y="1038214"/>
            <a:ext cx="5017334" cy="54691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873C09-80C3-FDAD-2AD8-ADA9AFC4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5" y="1101148"/>
            <a:ext cx="4884358" cy="4919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On St. Barbara's Day, December 4th, wheat is sown, symbolizing new life and prosperity.</a:t>
            </a: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   </a:t>
            </a:r>
            <a:r>
              <a:rPr lang="en-US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The wheat is placed on the holiday table and </a:t>
            </a:r>
            <a:r>
              <a:rPr lang="hr-HR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onotype Corsiva" panose="03010101010201010101" pitchFamily="66" charset="0"/>
              </a:rPr>
              <a:t>near the Nativity scene.</a:t>
            </a:r>
          </a:p>
          <a:p>
            <a:pPr marL="0" indent="0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4" name="Slika 3" descr="Slika na kojoj se prikazuje biljka, trava, žito, zeleno&#10;&#10;Opis je automatski generiran">
            <a:extLst>
              <a:ext uri="{FF2B5EF4-FFF2-40B4-BE49-F238E27FC236}">
                <a16:creationId xmlns:a16="http://schemas.microsoft.com/office/drawing/2014/main" id="{EE5BC53A-ACEE-C118-CB84-A178ED6D7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5079" y="2794098"/>
            <a:ext cx="3119714" cy="233978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C3E880C-C3CE-A3E8-21DB-77F2B9F46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883" y="452611"/>
            <a:ext cx="2688083" cy="150578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6CEA498-3B6E-42F6-213B-C2557A624E0F}"/>
              </a:ext>
            </a:extLst>
          </p:cNvPr>
          <p:cNvSpPr txBox="1"/>
          <p:nvPr/>
        </p:nvSpPr>
        <p:spPr>
          <a:xfrm>
            <a:off x="6213225" y="775331"/>
            <a:ext cx="198576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Saint Nicholas, </a:t>
            </a:r>
            <a:r>
              <a:rPr lang="hr-HR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December</a:t>
            </a:r>
            <a:r>
              <a:rPr lang="hr-HR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6th.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3B99808-3BE6-4E8A-623E-E1B93D3358E9}"/>
              </a:ext>
            </a:extLst>
          </p:cNvPr>
          <p:cNvSpPr txBox="1"/>
          <p:nvPr/>
        </p:nvSpPr>
        <p:spPr>
          <a:xfrm>
            <a:off x="6493123" y="1958400"/>
            <a:ext cx="470101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Children place a clean boot by the window. Saint Nicholas brings gifts to well-behaved children on the evening of December 6th, accompanied by Krampus, who leaves a switch if the children have been naughty.</a:t>
            </a:r>
            <a:endParaRPr lang="hr-HR" sz="2000" kern="100" dirty="0">
              <a:solidFill>
                <a:schemeClr val="bg1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7C51914-491D-8CC4-DDAB-D2DEC0964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100" y="4028849"/>
            <a:ext cx="2030356" cy="2030356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B8A1A8ED-3A1E-3663-FCEB-12A4BD36999A}"/>
              </a:ext>
            </a:extLst>
          </p:cNvPr>
          <p:cNvSpPr txBox="1"/>
          <p:nvPr/>
        </p:nvSpPr>
        <p:spPr>
          <a:xfrm>
            <a:off x="6213225" y="4174454"/>
            <a:ext cx="315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Monotype Corsiva" panose="03010101010201010101" pitchFamily="66" charset="0"/>
              </a:rPr>
              <a:t>Saint Lucy, </a:t>
            </a:r>
            <a:r>
              <a:rPr lang="hr-HR" sz="2400" b="1" dirty="0" err="1">
                <a:latin typeface="Monotype Corsiva" panose="03010101010201010101" pitchFamily="66" charset="0"/>
              </a:rPr>
              <a:t>December</a:t>
            </a:r>
            <a:r>
              <a:rPr lang="hr-HR" sz="2400" b="1" dirty="0">
                <a:latin typeface="Monotype Corsiva" panose="03010101010201010101" pitchFamily="66" charset="0"/>
              </a:rPr>
              <a:t> 13th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D539123-B0E5-1154-633B-FA48ABE06DDA}"/>
              </a:ext>
            </a:extLst>
          </p:cNvPr>
          <p:cNvSpPr txBox="1"/>
          <p:nvPr/>
        </p:nvSpPr>
        <p:spPr>
          <a:xfrm>
            <a:off x="6329895" y="4543786"/>
            <a:ext cx="31502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sz="2000" dirty="0">
                <a:latin typeface="Monotype Corsiva" panose="03010101010201010101" pitchFamily="66" charset="0"/>
              </a:rPr>
              <a:t>For Saint Lucy, children make scary figures out of pumpkins. A candle is placed inside the pumpkin.</a:t>
            </a: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173A267D-86B3-2E1F-E67A-083F035860E2}"/>
              </a:ext>
            </a:extLst>
          </p:cNvPr>
          <p:cNvSpPr/>
          <p:nvPr/>
        </p:nvSpPr>
        <p:spPr>
          <a:xfrm>
            <a:off x="221942" y="221942"/>
            <a:ext cx="11878322" cy="656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5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B10543-1671-8919-493A-48FE142F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058" y="3554399"/>
            <a:ext cx="4950778" cy="2727658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2600" dirty="0"/>
              <a:t>                                                                        </a:t>
            </a:r>
            <a:r>
              <a:rPr lang="hr-HR" sz="2600" b="1" dirty="0" err="1">
                <a:latin typeface="Monotype Corsiva" panose="03010101010201010101" pitchFamily="66" charset="0"/>
              </a:rPr>
              <a:t>Midnight</a:t>
            </a:r>
            <a:r>
              <a:rPr lang="hr-HR" sz="2600" b="1" dirty="0">
                <a:latin typeface="Monotype Corsiva" panose="03010101010201010101" pitchFamily="66" charset="0"/>
              </a:rPr>
              <a:t> </a:t>
            </a:r>
            <a:r>
              <a:rPr lang="hr-HR" sz="2600" b="1" dirty="0" err="1">
                <a:latin typeface="Monotype Corsiva" panose="03010101010201010101" pitchFamily="66" charset="0"/>
              </a:rPr>
              <a:t>mass</a:t>
            </a:r>
            <a:endParaRPr lang="hr-HR" sz="2600" b="1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hr-HR" sz="2600" dirty="0"/>
              <a:t>                                                                      </a:t>
            </a:r>
            <a:r>
              <a:rPr lang="en-US" sz="2400" dirty="0">
                <a:latin typeface="Monotype Corsiva" panose="03010101010201010101" pitchFamily="66" charset="0"/>
              </a:rPr>
              <a:t>The family attends the midnight Mass. </a:t>
            </a:r>
            <a:r>
              <a:rPr lang="hr-HR" sz="2400" dirty="0">
                <a:latin typeface="Monotype Corsiva" panose="03010101010201010101" pitchFamily="66" charset="0"/>
              </a:rPr>
              <a:t>         </a:t>
            </a:r>
            <a:r>
              <a:rPr lang="en-US" sz="2400" dirty="0">
                <a:latin typeface="Monotype Corsiva" panose="03010101010201010101" pitchFamily="66" charset="0"/>
              </a:rPr>
              <a:t>Nativity scenes are displayed in the church.</a:t>
            </a:r>
            <a:endParaRPr lang="hr-HR" sz="2400" dirty="0">
              <a:latin typeface="Monotype Corsiva" panose="03010101010201010101" pitchFamily="66" charset="0"/>
            </a:endParaRP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 descr="Slika na kojoj se prikazuje drvo, božićno drvce, božićni ukras, blagdanski ukras&#10;&#10;Opis je automatski generiran">
            <a:extLst>
              <a:ext uri="{FF2B5EF4-FFF2-40B4-BE49-F238E27FC236}">
                <a16:creationId xmlns:a16="http://schemas.microsoft.com/office/drawing/2014/main" id="{23D8000E-7B49-BC43-0876-673FFFDD3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1614" y="1035844"/>
            <a:ext cx="2032000" cy="1524000"/>
          </a:xfrm>
          <a:prstGeom prst="rect">
            <a:avLst/>
          </a:prstGeom>
        </p:spPr>
      </p:pic>
      <p:pic>
        <p:nvPicPr>
          <p:cNvPr id="8" name="Slika 7" descr="Slika na kojoj se prikazuje odijevanje, Kostimografija, Ljudsko lice, osoba&#10;&#10;Opis je automatski generiran">
            <a:extLst>
              <a:ext uri="{FF2B5EF4-FFF2-40B4-BE49-F238E27FC236}">
                <a16:creationId xmlns:a16="http://schemas.microsoft.com/office/drawing/2014/main" id="{4207EF4C-3407-8106-5995-D2A4B5E1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7268" y="514905"/>
            <a:ext cx="1297464" cy="2359025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41B46618-1035-5089-3B4E-29BC3D8D7BD8}"/>
              </a:ext>
            </a:extLst>
          </p:cNvPr>
          <p:cNvSpPr/>
          <p:nvPr/>
        </p:nvSpPr>
        <p:spPr>
          <a:xfrm>
            <a:off x="221942" y="221942"/>
            <a:ext cx="11878322" cy="656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DEDB846-1F25-2A58-8392-AC5E5F194D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875"/>
          <a:stretch/>
        </p:blipFill>
        <p:spPr>
          <a:xfrm>
            <a:off x="1706967" y="3372678"/>
            <a:ext cx="3580503" cy="2941166"/>
          </a:xfrm>
          <a:prstGeom prst="rect">
            <a:avLst/>
          </a:prstGeom>
        </p:spPr>
      </p:pic>
      <p:sp>
        <p:nvSpPr>
          <p:cNvPr id="19" name="Pravokutnik 18">
            <a:extLst>
              <a:ext uri="{FF2B5EF4-FFF2-40B4-BE49-F238E27FC236}">
                <a16:creationId xmlns:a16="http://schemas.microsoft.com/office/drawing/2014/main" id="{78996D50-6923-9321-D570-96C64AA67B3D}"/>
              </a:ext>
            </a:extLst>
          </p:cNvPr>
          <p:cNvSpPr/>
          <p:nvPr/>
        </p:nvSpPr>
        <p:spPr>
          <a:xfrm>
            <a:off x="630315" y="443882"/>
            <a:ext cx="10659119" cy="26100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E1597D49-A52F-861B-848C-44285819A666}"/>
              </a:ext>
            </a:extLst>
          </p:cNvPr>
          <p:cNvSpPr txBox="1"/>
          <p:nvPr/>
        </p:nvSpPr>
        <p:spPr>
          <a:xfrm>
            <a:off x="840867" y="870012"/>
            <a:ext cx="4089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otype Corsiva" panose="03010101010201010101" pitchFamily="66" charset="0"/>
              </a:rPr>
              <a:t>On Christmas Eve, the tree is decorated. In the past, it was said that angels bring gifts to children. The tree was adorned with candies.</a:t>
            </a:r>
            <a:endParaRPr lang="hr-HR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3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4CDFE2-C581-91D5-51F5-13973ED3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752" y="511228"/>
            <a:ext cx="1801966" cy="781635"/>
          </a:xfrm>
        </p:spPr>
        <p:txBody>
          <a:bodyPr/>
          <a:lstStyle/>
          <a:p>
            <a:r>
              <a:rPr lang="hr-HR" b="1" dirty="0">
                <a:latin typeface="Monotype Corsiva" panose="03010101010201010101" pitchFamily="66" charset="0"/>
              </a:rPr>
              <a:t>FOOD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926B5B-A54A-0B00-CD57-365C8B079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235" y="1535837"/>
            <a:ext cx="5100931" cy="781634"/>
          </a:xfrm>
        </p:spPr>
        <p:txBody>
          <a:bodyPr>
            <a:noAutofit/>
          </a:bodyPr>
          <a:lstStyle/>
          <a:p>
            <a:r>
              <a:rPr lang="hr-HR" dirty="0"/>
              <a:t> </a:t>
            </a:r>
          </a:p>
          <a:p>
            <a:r>
              <a:rPr lang="en-US" b="0" dirty="0"/>
              <a:t> </a:t>
            </a:r>
          </a:p>
          <a:p>
            <a:r>
              <a:rPr lang="en-US" b="0" dirty="0">
                <a:latin typeface="Monotype Corsiva" panose="03010101010201010101" pitchFamily="66" charset="0"/>
              </a:rPr>
              <a:t>On </a:t>
            </a:r>
            <a:r>
              <a:rPr lang="hr-HR" b="0" dirty="0" err="1">
                <a:latin typeface="Monotype Corsiva" panose="03010101010201010101" pitchFamily="66" charset="0"/>
              </a:rPr>
              <a:t>Christmas</a:t>
            </a:r>
            <a:r>
              <a:rPr lang="hr-HR" b="0" dirty="0">
                <a:latin typeface="Monotype Corsiva" panose="03010101010201010101" pitchFamily="66" charset="0"/>
              </a:rPr>
              <a:t> Eve</a:t>
            </a:r>
            <a:r>
              <a:rPr lang="en-US" b="0" dirty="0">
                <a:latin typeface="Monotype Corsiva" panose="03010101010201010101" pitchFamily="66" charset="0"/>
              </a:rPr>
              <a:t>, fasting food is consumed, such as fish stew and pasta with poppy seeds and walnuts.</a:t>
            </a:r>
          </a:p>
        </p:txBody>
      </p:sp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F7FB2AC1-9EA6-37CD-976F-FE3CB4454C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5251" t="38367" r="37020" b="15712"/>
          <a:stretch/>
        </p:blipFill>
        <p:spPr>
          <a:xfrm>
            <a:off x="781235" y="2560445"/>
            <a:ext cx="2515971" cy="3526634"/>
          </a:xfrm>
        </p:spPr>
      </p:pic>
      <p:pic>
        <p:nvPicPr>
          <p:cNvPr id="21" name="Slika 20" descr="Slika na kojoj se prikazuje hrana, suđe za kuhanje i pečenje, u dvorani, jesti grickalice&#10;&#10;Opis je automatski generiran">
            <a:extLst>
              <a:ext uri="{FF2B5EF4-FFF2-40B4-BE49-F238E27FC236}">
                <a16:creationId xmlns:a16="http://schemas.microsoft.com/office/drawing/2014/main" id="{E61E23CB-4C35-A914-BEA7-27953878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66" y="705266"/>
            <a:ext cx="2730514" cy="1535914"/>
          </a:xfrm>
          <a:prstGeom prst="rect">
            <a:avLst/>
          </a:prstGeom>
        </p:spPr>
      </p:pic>
      <p:pic>
        <p:nvPicPr>
          <p:cNvPr id="23" name="Slika 22" descr="Slika na kojoj se prikazuje stolnjaci i ubrusi, osoba, u dvorani, odijevanje&#10;&#10;Opis je automatski generiran">
            <a:extLst>
              <a:ext uri="{FF2B5EF4-FFF2-40B4-BE49-F238E27FC236}">
                <a16:creationId xmlns:a16="http://schemas.microsoft.com/office/drawing/2014/main" id="{B4EC747F-2931-21AE-2463-E04BCFC43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36528" r="40964" b="6926"/>
          <a:stretch/>
        </p:blipFill>
        <p:spPr>
          <a:xfrm>
            <a:off x="8428146" y="2630119"/>
            <a:ext cx="2920753" cy="3877971"/>
          </a:xfrm>
          <a:prstGeom prst="rect">
            <a:avLst/>
          </a:prstGeom>
        </p:spPr>
      </p:pic>
      <p:pic>
        <p:nvPicPr>
          <p:cNvPr id="29" name="Slika 28" descr="Slika na kojoj se prikazuje hrana, suđe za kuhanje i pečenje, gulaš, lonac&#10;&#10;Opis je automatski generiran">
            <a:extLst>
              <a:ext uri="{FF2B5EF4-FFF2-40B4-BE49-F238E27FC236}">
                <a16:creationId xmlns:a16="http://schemas.microsoft.com/office/drawing/2014/main" id="{730CF6E7-165C-D393-E651-3A1C5CF4E2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28" b="-1632"/>
          <a:stretch/>
        </p:blipFill>
        <p:spPr>
          <a:xfrm>
            <a:off x="4140982" y="2363785"/>
            <a:ext cx="3482367" cy="2205320"/>
          </a:xfrm>
          <a:prstGeom prst="rect">
            <a:avLst/>
          </a:prstGeom>
        </p:spPr>
      </p:pic>
      <p:pic>
        <p:nvPicPr>
          <p:cNvPr id="31" name="Slika 30" descr="Slika na kojoj se prikazuje morski plodovi, riba, hrana, brza hrana&#10;&#10;Opis je automatski generiran">
            <a:extLst>
              <a:ext uri="{FF2B5EF4-FFF2-40B4-BE49-F238E27FC236}">
                <a16:creationId xmlns:a16="http://schemas.microsoft.com/office/drawing/2014/main" id="{9D11BD0D-F0B5-2B45-C729-53F6EB88D1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26203" r="11877" b="17798"/>
          <a:stretch/>
        </p:blipFill>
        <p:spPr>
          <a:xfrm>
            <a:off x="4117648" y="4801488"/>
            <a:ext cx="3678238" cy="1510789"/>
          </a:xfrm>
          <a:prstGeom prst="rect">
            <a:avLst/>
          </a:prstGeom>
        </p:spPr>
      </p:pic>
      <p:sp>
        <p:nvSpPr>
          <p:cNvPr id="32" name="Pravokutnik 31">
            <a:extLst>
              <a:ext uri="{FF2B5EF4-FFF2-40B4-BE49-F238E27FC236}">
                <a16:creationId xmlns:a16="http://schemas.microsoft.com/office/drawing/2014/main" id="{FC29168F-C70E-A465-E941-BB1E1F45C9B8}"/>
              </a:ext>
            </a:extLst>
          </p:cNvPr>
          <p:cNvSpPr/>
          <p:nvPr/>
        </p:nvSpPr>
        <p:spPr>
          <a:xfrm>
            <a:off x="221942" y="221942"/>
            <a:ext cx="11878322" cy="656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982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kip, skulptura, Klesarstvo, umjetničko djelo&#10;&#10;Opis je automatski generiran">
            <a:extLst>
              <a:ext uri="{FF2B5EF4-FFF2-40B4-BE49-F238E27FC236}">
                <a16:creationId xmlns:a16="http://schemas.microsoft.com/office/drawing/2014/main" id="{9387328A-48D7-6A9B-354D-D40022BB23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074" y="997476"/>
            <a:ext cx="1633881" cy="1447800"/>
          </a:xfr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83850C-925B-4310-2678-E342C7827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7362" y="1826935"/>
            <a:ext cx="3698849" cy="1779782"/>
          </a:xfr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Monotype Corsiva" panose="03010101010201010101" pitchFamily="66" charset="0"/>
              </a:rPr>
              <a:t>On Christmas</a:t>
            </a:r>
            <a:r>
              <a:rPr lang="hr-HR" dirty="0">
                <a:latin typeface="Monotype Corsiva" panose="03010101010201010101" pitchFamily="66" charset="0"/>
              </a:rPr>
              <a:t> </a:t>
            </a:r>
            <a:r>
              <a:rPr lang="hr-HR" dirty="0" err="1">
                <a:latin typeface="Monotype Corsiva" panose="03010101010201010101" pitchFamily="66" charset="0"/>
              </a:rPr>
              <a:t>day</a:t>
            </a:r>
            <a:r>
              <a:rPr lang="en-US" dirty="0">
                <a:latin typeface="Monotype Corsiva" panose="03010101010201010101" pitchFamily="66" charset="0"/>
              </a:rPr>
              <a:t>, the family eats together. </a:t>
            </a:r>
            <a:endParaRPr lang="hr-HR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>
                <a:latin typeface="Monotype Corsiva" panose="03010101010201010101" pitchFamily="66" charset="0"/>
              </a:rPr>
              <a:t>There </a:t>
            </a:r>
            <a:r>
              <a:rPr lang="en-US" dirty="0">
                <a:latin typeface="Monotype Corsiva" panose="03010101010201010101" pitchFamily="66" charset="0"/>
              </a:rPr>
              <a:t>are various cakes, meat and vegetables on the table.</a:t>
            </a:r>
            <a:endParaRPr lang="hr-HR" dirty="0">
              <a:latin typeface="Monotype Corsiva" panose="03010101010201010101" pitchFamily="66" charset="0"/>
            </a:endParaRPr>
          </a:p>
        </p:txBody>
      </p:sp>
      <p:pic>
        <p:nvPicPr>
          <p:cNvPr id="8" name="Slika 7" descr="Slika na kojoj se prikazuje suđe za kuhanje i pečenje, hrana, u dvorani, lonac&#10;&#10;Opis je automatski generiran">
            <a:extLst>
              <a:ext uri="{FF2B5EF4-FFF2-40B4-BE49-F238E27FC236}">
                <a16:creationId xmlns:a16="http://schemas.microsoft.com/office/drawing/2014/main" id="{4C72A426-1E5C-71EA-BBB8-2430125D0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>
          <a:xfrm>
            <a:off x="751124" y="609170"/>
            <a:ext cx="3267075" cy="2068116"/>
          </a:xfrm>
          <a:prstGeom prst="rect">
            <a:avLst/>
          </a:prstGeom>
        </p:spPr>
      </p:pic>
      <p:pic>
        <p:nvPicPr>
          <p:cNvPr id="12" name="Slika 11" descr="Slika na kojoj se prikazuje hrana, salata, posuđe, povrće&#10;&#10;Opis je automatski generiran">
            <a:extLst>
              <a:ext uri="{FF2B5EF4-FFF2-40B4-BE49-F238E27FC236}">
                <a16:creationId xmlns:a16="http://schemas.microsoft.com/office/drawing/2014/main" id="{453F0A3A-9897-D4A5-43B1-2D2298C2B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4271" y="3749896"/>
            <a:ext cx="2487543" cy="1865657"/>
          </a:xfrm>
          <a:prstGeom prst="rect">
            <a:avLst/>
          </a:prstGeom>
        </p:spPr>
      </p:pic>
      <p:pic>
        <p:nvPicPr>
          <p:cNvPr id="15" name="Slika 14" descr="Slika na kojoj se prikazuje stol, u dvorani, jesti grickalice, obrok&#10;&#10;Opis je automatski generiran">
            <a:extLst>
              <a:ext uri="{FF2B5EF4-FFF2-40B4-BE49-F238E27FC236}">
                <a16:creationId xmlns:a16="http://schemas.microsoft.com/office/drawing/2014/main" id="{21C0D725-DAD2-4CAA-0898-C3529BE298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4968" r="48194" b="33834"/>
          <a:stretch/>
        </p:blipFill>
        <p:spPr>
          <a:xfrm>
            <a:off x="9789118" y="1008674"/>
            <a:ext cx="1674121" cy="1447800"/>
          </a:xfrm>
          <a:prstGeom prst="rect">
            <a:avLst/>
          </a:prstGeom>
        </p:spPr>
      </p:pic>
      <p:pic>
        <p:nvPicPr>
          <p:cNvPr id="16" name="Slika 15" descr="Slika na kojoj se prikazuje stol, u dvorani, jesti grickalice, obrok&#10;&#10;Opis je automatski generiran">
            <a:extLst>
              <a:ext uri="{FF2B5EF4-FFF2-40B4-BE49-F238E27FC236}">
                <a16:creationId xmlns:a16="http://schemas.microsoft.com/office/drawing/2014/main" id="{B8575069-AB30-081A-EDB2-8146301223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20417" r="695" b="41250"/>
          <a:stretch/>
        </p:blipFill>
        <p:spPr>
          <a:xfrm>
            <a:off x="8334700" y="2999287"/>
            <a:ext cx="3267075" cy="2628900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id="{4AE8EEDF-F188-1834-8F66-2362F81DA490}"/>
              </a:ext>
            </a:extLst>
          </p:cNvPr>
          <p:cNvSpPr/>
          <p:nvPr/>
        </p:nvSpPr>
        <p:spPr>
          <a:xfrm>
            <a:off x="221942" y="221942"/>
            <a:ext cx="11878322" cy="656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 descr="Slika na kojoj se prikazuje hrana, posuđe, Kuhinja, tanjur">
            <a:extLst>
              <a:ext uri="{FF2B5EF4-FFF2-40B4-BE49-F238E27FC236}">
                <a16:creationId xmlns:a16="http://schemas.microsoft.com/office/drawing/2014/main" id="{5ECD83B3-A54C-8F63-F242-6020345FD0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3607" r="17772" b="29731"/>
          <a:stretch/>
        </p:blipFill>
        <p:spPr>
          <a:xfrm>
            <a:off x="3614935" y="4554974"/>
            <a:ext cx="1873353" cy="1151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ED13B16-02A6-B8D7-F507-21398AB2A4F0}"/>
              </a:ext>
            </a:extLst>
          </p:cNvPr>
          <p:cNvSpPr txBox="1"/>
          <p:nvPr/>
        </p:nvSpPr>
        <p:spPr>
          <a:xfrm>
            <a:off x="1288242" y="2808498"/>
            <a:ext cx="316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Monotype Corsiva" panose="03010101010201010101" pitchFamily="66" charset="0"/>
              </a:rPr>
              <a:t>cabbage</a:t>
            </a:r>
            <a:r>
              <a:rPr lang="hr-HR" dirty="0">
                <a:latin typeface="Monotype Corsiva" panose="03010101010201010101" pitchFamily="66" charset="0"/>
              </a:rPr>
              <a:t> </a:t>
            </a:r>
            <a:r>
              <a:rPr lang="hr-HR" dirty="0" err="1">
                <a:latin typeface="Monotype Corsiva" panose="03010101010201010101" pitchFamily="66" charset="0"/>
              </a:rPr>
              <a:t>rolls</a:t>
            </a:r>
            <a:endParaRPr lang="hr-HR" dirty="0">
              <a:latin typeface="Monotype Corsiva" panose="03010101010201010101" pitchFamily="66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B02E55D-0B03-8027-68A3-7467BDD7DF6B}"/>
              </a:ext>
            </a:extLst>
          </p:cNvPr>
          <p:cNvSpPr txBox="1"/>
          <p:nvPr/>
        </p:nvSpPr>
        <p:spPr>
          <a:xfrm>
            <a:off x="3749281" y="5781452"/>
            <a:ext cx="185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latin typeface="Monotype Corsiva" panose="03010101010201010101" pitchFamily="66" charset="0"/>
              </a:rPr>
              <a:t>turkey</a:t>
            </a:r>
            <a:endParaRPr lang="hr-HR" dirty="0">
              <a:latin typeface="Monotype Corsiva" panose="03010101010201010101" pitchFamily="66" charset="0"/>
            </a:endParaRPr>
          </a:p>
        </p:txBody>
      </p:sp>
      <p:pic>
        <p:nvPicPr>
          <p:cNvPr id="11" name="Slika 10" descr="Slika na kojoj se prikazuje hrana, pečena hrana, jesti grickalice, gluten&#10;&#10;Opis je automatski generiran">
            <a:extLst>
              <a:ext uri="{FF2B5EF4-FFF2-40B4-BE49-F238E27FC236}">
                <a16:creationId xmlns:a16="http://schemas.microsoft.com/office/drawing/2014/main" id="{ADF0BF20-DA93-F3D1-04B6-6843DA7B19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" b="31780"/>
          <a:stretch/>
        </p:blipFill>
        <p:spPr>
          <a:xfrm>
            <a:off x="6168226" y="4371002"/>
            <a:ext cx="2045703" cy="1779782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9C3E1A1B-830D-3F7F-FBBE-0E6B81149BE4}"/>
              </a:ext>
            </a:extLst>
          </p:cNvPr>
          <p:cNvSpPr txBox="1"/>
          <p:nvPr/>
        </p:nvSpPr>
        <p:spPr>
          <a:xfrm>
            <a:off x="1043180" y="5781452"/>
            <a:ext cx="2224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otype Corsiva" panose="03010101010201010101" pitchFamily="66" charset="0"/>
              </a:rPr>
              <a:t>peas, carrots, cucumbers, </a:t>
            </a:r>
            <a:endParaRPr lang="hr-HR" dirty="0">
              <a:latin typeface="Monotype Corsiva" panose="03010101010201010101" pitchFamily="66" charset="0"/>
            </a:endParaRPr>
          </a:p>
          <a:p>
            <a:r>
              <a:rPr lang="en-US" dirty="0">
                <a:latin typeface="Monotype Corsiva" panose="03010101010201010101" pitchFamily="66" charset="0"/>
              </a:rPr>
              <a:t>mayonnaise, eggs</a:t>
            </a:r>
            <a:endParaRPr lang="hr-HR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1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1C2CF-2E79-C1A2-AC70-42C13DE1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944"/>
            <a:ext cx="6272814" cy="13255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hr-HR" b="1" dirty="0" err="1">
                <a:latin typeface="Monotype Corsiva" panose="03010101010201010101" pitchFamily="66" charset="0"/>
              </a:rPr>
              <a:t>Traditional</a:t>
            </a:r>
            <a:r>
              <a:rPr lang="hr-HR" b="1" dirty="0">
                <a:latin typeface="Monotype Corsiva" panose="03010101010201010101" pitchFamily="66" charset="0"/>
              </a:rPr>
              <a:t> </a:t>
            </a:r>
            <a:r>
              <a:rPr lang="hr-HR" b="1" dirty="0" err="1">
                <a:latin typeface="Monotype Corsiva" panose="03010101010201010101" pitchFamily="66" charset="0"/>
              </a:rPr>
              <a:t>Christmas</a:t>
            </a:r>
            <a:r>
              <a:rPr lang="hr-HR" b="1" dirty="0">
                <a:latin typeface="Monotype Corsiva" panose="03010101010201010101" pitchFamily="66" charset="0"/>
              </a:rPr>
              <a:t> </a:t>
            </a:r>
            <a:r>
              <a:rPr lang="hr-HR" b="1" dirty="0" err="1">
                <a:latin typeface="Monotype Corsiva" panose="03010101010201010101" pitchFamily="66" charset="0"/>
              </a:rPr>
              <a:t>carols</a:t>
            </a:r>
            <a:endParaRPr lang="hr-HR" b="1" dirty="0">
              <a:latin typeface="Monotype Corsiva" panose="03010101010201010101" pitchFamily="66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A620AF-A05B-3DB9-6840-708F34E1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816"/>
            <a:ext cx="10515600" cy="4351338"/>
          </a:xfrm>
        </p:spPr>
        <p:txBody>
          <a:bodyPr>
            <a:normAutofit/>
          </a:bodyPr>
          <a:lstStyle/>
          <a:p>
            <a:endParaRPr lang="hr-HR" sz="1800" dirty="0"/>
          </a:p>
          <a:p>
            <a:r>
              <a:rPr lang="hr-HR" sz="1800" dirty="0"/>
              <a:t>U to vrijeme godišta </a:t>
            </a:r>
          </a:p>
          <a:p>
            <a:r>
              <a:rPr lang="hr-HR" sz="1800" dirty="0">
                <a:hlinkClick r:id="rId2"/>
              </a:rPr>
              <a:t>https://youtu.be/1DDsd9iqLnI?si=LaM7la28KZTysXVg</a:t>
            </a:r>
            <a:endParaRPr lang="hr-HR" sz="1800" dirty="0"/>
          </a:p>
          <a:p>
            <a:r>
              <a:rPr lang="hr-HR" sz="1800" dirty="0"/>
              <a:t>Veselje ti navješćujem</a:t>
            </a:r>
          </a:p>
          <a:p>
            <a:r>
              <a:rPr lang="hr-HR" sz="1800" dirty="0">
                <a:hlinkClick r:id="rId3"/>
              </a:rPr>
              <a:t>https://youtu.be/W2YFUWvWzno?si=5XBqCRtuGwhSuD4i</a:t>
            </a:r>
            <a:r>
              <a:rPr lang="hr-HR" sz="1800" dirty="0"/>
              <a:t>                      </a:t>
            </a:r>
          </a:p>
          <a:p>
            <a:r>
              <a:rPr lang="hr-HR" sz="1800" dirty="0"/>
              <a:t>Svim na zemlji</a:t>
            </a:r>
          </a:p>
          <a:p>
            <a:r>
              <a:rPr lang="hr-HR" sz="1800" dirty="0">
                <a:hlinkClick r:id="rId4"/>
              </a:rPr>
              <a:t>https://youtu.be/p7nwUL18zpk?si=KQXIHJDHaQ-5Mpwn</a:t>
            </a:r>
            <a:endParaRPr lang="hr-HR" sz="1800" dirty="0"/>
          </a:p>
          <a:p>
            <a:r>
              <a:rPr lang="hr-HR" sz="1800" dirty="0"/>
              <a:t>O pastiri čudo novo </a:t>
            </a:r>
          </a:p>
          <a:p>
            <a:r>
              <a:rPr lang="hr-HR" sz="1800" dirty="0">
                <a:hlinkClick r:id="rId5"/>
              </a:rPr>
              <a:t>https://youtu.be/DLKq_ydRw-g?si=gN_1XejmG6YAx4jc</a:t>
            </a:r>
            <a:endParaRPr lang="hr-HR" sz="1800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božićno drvce, Božić, crtež, skeč&#10;&#10;Opis je automatski generiran">
            <a:extLst>
              <a:ext uri="{FF2B5EF4-FFF2-40B4-BE49-F238E27FC236}">
                <a16:creationId xmlns:a16="http://schemas.microsoft.com/office/drawing/2014/main" id="{2DB49CBE-F9D3-2413-CC5F-75BD3E6FD1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59553" y="1439335"/>
            <a:ext cx="3257635" cy="4300078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82A43259-1FF5-B24B-3AE6-1FFB65B8DC7C}"/>
              </a:ext>
            </a:extLst>
          </p:cNvPr>
          <p:cNvSpPr/>
          <p:nvPr/>
        </p:nvSpPr>
        <p:spPr>
          <a:xfrm>
            <a:off x="221942" y="221942"/>
            <a:ext cx="11878322" cy="656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15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zervirano mjesto sadržaja 4" descr="Slika na kojoj se prikazuje božićno drvce, božićni ukras, u dvorani, drvo&#10;&#10;Opis je automatski generiran">
            <a:extLst>
              <a:ext uri="{FF2B5EF4-FFF2-40B4-BE49-F238E27FC236}">
                <a16:creationId xmlns:a16="http://schemas.microsoft.com/office/drawing/2014/main" id="{E03A9AAC-594F-2304-5D80-6070458BC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22239"/>
          <a:stretch/>
        </p:blipFill>
        <p:spPr>
          <a:xfrm>
            <a:off x="642938" y="942975"/>
            <a:ext cx="2209800" cy="385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Slika na kojoj se prikazuje zid, odijevanje, božićno drvce, u dvorani&#10;&#10;Opis je automatski generiran">
            <a:extLst>
              <a:ext uri="{FF2B5EF4-FFF2-40B4-BE49-F238E27FC236}">
                <a16:creationId xmlns:a16="http://schemas.microsoft.com/office/drawing/2014/main" id="{CB3F2512-BBE5-BCC3-88B1-FD1E50C76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1" b="22026"/>
          <a:stretch/>
        </p:blipFill>
        <p:spPr>
          <a:xfrm>
            <a:off x="2927350" y="942975"/>
            <a:ext cx="8620125" cy="385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BF8B404-97F7-9831-5B87-ABD82809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b="1" kern="1200" dirty="0">
                <a:solidFill>
                  <a:schemeClr val="tx1"/>
                </a:solidFill>
                <a:latin typeface="Monotype Corsiva" panose="03010101010201010101" pitchFamily="66" charset="0"/>
              </a:rPr>
              <a:t>Christmas in our </a:t>
            </a:r>
            <a:r>
              <a:rPr lang="hr-HR" sz="2900" b="1" dirty="0" err="1">
                <a:latin typeface="Monotype Corsiva" panose="03010101010201010101" pitchFamily="66" charset="0"/>
              </a:rPr>
              <a:t>sc</a:t>
            </a:r>
            <a:r>
              <a:rPr lang="en-US" sz="2900" b="1" kern="1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hool</a:t>
            </a:r>
            <a:br>
              <a:rPr lang="en-US" sz="2900" b="1" kern="12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en-US" sz="2900" b="1" kern="1200" dirty="0">
                <a:solidFill>
                  <a:schemeClr val="tx1"/>
                </a:solidFill>
                <a:latin typeface="Monotype Corsiva" panose="03010101010201010101" pitchFamily="66" charset="0"/>
              </a:rPr>
              <a:t>in </a:t>
            </a:r>
            <a:r>
              <a:rPr lang="en-US" sz="2900" b="1" kern="1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Kozarac</a:t>
            </a:r>
            <a:endParaRPr lang="en-US" sz="2900" b="1" kern="12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63152D6-BFEE-2CB8-02FC-450F415B8F51}"/>
              </a:ext>
            </a:extLst>
          </p:cNvPr>
          <p:cNvSpPr/>
          <p:nvPr/>
        </p:nvSpPr>
        <p:spPr>
          <a:xfrm>
            <a:off x="221942" y="221942"/>
            <a:ext cx="11878322" cy="65605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98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ED8605E-CF85-0115-62FA-0110A982CFE3}"/>
              </a:ext>
            </a:extLst>
          </p:cNvPr>
          <p:cNvSpPr/>
          <p:nvPr/>
        </p:nvSpPr>
        <p:spPr>
          <a:xfrm>
            <a:off x="3862054" y="2638861"/>
            <a:ext cx="4467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Čestit Božić!</a:t>
            </a:r>
          </a:p>
          <a:p>
            <a:pPr algn="ctr"/>
            <a:r>
              <a:rPr lang="hr-H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otype Corsiva" panose="03010101010201010101" pitchFamily="66" charset="0"/>
              </a:rPr>
              <a:t>Merry</a:t>
            </a:r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hr-H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otype Corsiva" panose="03010101010201010101" pitchFamily="66" charset="0"/>
              </a:rPr>
              <a:t>Christmas</a:t>
            </a:r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Monotype Corsiva" panose="03010101010201010101" pitchFamily="66" charset="0"/>
              </a:rPr>
              <a:t>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33BBC0A-A0F9-5A4C-FE89-A239DEF1C0B5}"/>
              </a:ext>
            </a:extLst>
          </p:cNvPr>
          <p:cNvSpPr txBox="1"/>
          <p:nvPr/>
        </p:nvSpPr>
        <p:spPr>
          <a:xfrm>
            <a:off x="3488924" y="6134470"/>
            <a:ext cx="585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STEAM </a:t>
            </a:r>
            <a:r>
              <a:rPr lang="hr-HR" dirty="0" err="1"/>
              <a:t>group</a:t>
            </a:r>
            <a:r>
              <a:rPr lang="hr-HR" dirty="0"/>
              <a:t>, Kozarac </a:t>
            </a:r>
          </a:p>
        </p:txBody>
      </p:sp>
    </p:spTree>
    <p:extLst>
      <p:ext uri="{BB962C8B-B14F-4D97-AF65-F5344CB8AC3E}">
        <p14:creationId xmlns:p14="http://schemas.microsoft.com/office/powerpoint/2010/main" val="26558801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351</Words>
  <Application>Microsoft Office PowerPoint</Application>
  <PresentationFormat>Široki zaslon</PresentationFormat>
  <Paragraphs>62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Tema sustava Office</vt:lpstr>
      <vt:lpstr>Christmas in Croatia  </vt:lpstr>
      <vt:lpstr>CHRISTMAS EVE CUSTOMS</vt:lpstr>
      <vt:lpstr>PowerPoint prezentacija</vt:lpstr>
      <vt:lpstr>PowerPoint prezentacija</vt:lpstr>
      <vt:lpstr>FOOD</vt:lpstr>
      <vt:lpstr>PowerPoint prezentacija</vt:lpstr>
      <vt:lpstr>Traditional Christmas carols</vt:lpstr>
      <vt:lpstr>Christmas in our school in Kozarac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Croatia</dc:title>
  <dc:creator>Željka Krizmanić</dc:creator>
  <cp:lastModifiedBy>Željka Krizmanić</cp:lastModifiedBy>
  <cp:revision>10</cp:revision>
  <dcterms:created xsi:type="dcterms:W3CDTF">2023-11-14T20:32:43Z</dcterms:created>
  <dcterms:modified xsi:type="dcterms:W3CDTF">2023-12-11T21:01:39Z</dcterms:modified>
</cp:coreProperties>
</file>